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7556500" cy="10693400"/>
  <p:notesSz cx="6797675" cy="9925050"/>
  <p:defaultTextStyle>
    <a:defPPr>
      <a:defRPr kern="0"/>
    </a:def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9"/>
    <p:restoredTop sz="94687"/>
  </p:normalViewPr>
  <p:slideViewPr>
    <p:cSldViewPr>
      <p:cViewPr>
        <p:scale>
          <a:sx n="73" d="100"/>
          <a:sy n="73" d="100"/>
        </p:scale>
        <p:origin x="-3228" y="-19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6/25/2024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6/25/2024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6/25/2024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6/25/2024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6/25/2024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15201" y="1754276"/>
            <a:ext cx="302895" cy="8835390"/>
          </a:xfrm>
          <a:custGeom>
            <a:avLst/>
            <a:gdLst/>
            <a:ahLst/>
            <a:cxnLst/>
            <a:rect l="l" t="t" r="r" b="b"/>
            <a:pathLst>
              <a:path w="302895" h="8835390">
                <a:moveTo>
                  <a:pt x="0" y="8835123"/>
                </a:moveTo>
                <a:lnTo>
                  <a:pt x="302399" y="8835123"/>
                </a:lnTo>
                <a:lnTo>
                  <a:pt x="302399" y="0"/>
                </a:lnTo>
                <a:lnTo>
                  <a:pt x="0" y="0"/>
                </a:lnTo>
                <a:lnTo>
                  <a:pt x="0" y="8835123"/>
                </a:lnTo>
                <a:close/>
              </a:path>
            </a:pathLst>
          </a:custGeom>
          <a:solidFill>
            <a:srgbClr val="5C73B8"/>
          </a:solidFill>
        </p:spPr>
        <p:txBody>
          <a:bodyPr wrap="square" lIns="0" tIns="0" rIns="0" bIns="0" rtlCol="0"/>
          <a:lstStyle/>
          <a:p>
            <a:endParaRPr/>
          </a:p>
        </p:txBody>
      </p:sp>
      <p:sp>
        <p:nvSpPr>
          <p:cNvPr id="17" name="bg object 17"/>
          <p:cNvSpPr/>
          <p:nvPr/>
        </p:nvSpPr>
        <p:spPr>
          <a:xfrm>
            <a:off x="115201" y="118795"/>
            <a:ext cx="302895" cy="1289685"/>
          </a:xfrm>
          <a:custGeom>
            <a:avLst/>
            <a:gdLst/>
            <a:ahLst/>
            <a:cxnLst/>
            <a:rect l="l" t="t" r="r" b="b"/>
            <a:pathLst>
              <a:path w="302895" h="1289685">
                <a:moveTo>
                  <a:pt x="0" y="1289202"/>
                </a:moveTo>
                <a:lnTo>
                  <a:pt x="302399" y="1289202"/>
                </a:lnTo>
                <a:lnTo>
                  <a:pt x="302399" y="0"/>
                </a:lnTo>
                <a:lnTo>
                  <a:pt x="0" y="0"/>
                </a:lnTo>
                <a:lnTo>
                  <a:pt x="0" y="1289202"/>
                </a:lnTo>
                <a:close/>
              </a:path>
            </a:pathLst>
          </a:custGeom>
          <a:solidFill>
            <a:srgbClr val="5C73B8"/>
          </a:solidFill>
        </p:spPr>
        <p:txBody>
          <a:bodyPr wrap="square" lIns="0" tIns="0" rIns="0" bIns="0" rtlCol="0"/>
          <a:lstStyle/>
          <a:p>
            <a:endParaRPr/>
          </a:p>
        </p:txBody>
      </p:sp>
      <p:sp>
        <p:nvSpPr>
          <p:cNvPr id="18" name="bg object 18"/>
          <p:cNvSpPr/>
          <p:nvPr/>
        </p:nvSpPr>
        <p:spPr>
          <a:xfrm>
            <a:off x="115201" y="1407998"/>
            <a:ext cx="7344409" cy="346710"/>
          </a:xfrm>
          <a:custGeom>
            <a:avLst/>
            <a:gdLst/>
            <a:ahLst/>
            <a:cxnLst/>
            <a:rect l="l" t="t" r="r" b="b"/>
            <a:pathLst>
              <a:path w="7344409" h="346710">
                <a:moveTo>
                  <a:pt x="7344003" y="0"/>
                </a:moveTo>
                <a:lnTo>
                  <a:pt x="0" y="0"/>
                </a:lnTo>
                <a:lnTo>
                  <a:pt x="0" y="346278"/>
                </a:lnTo>
                <a:lnTo>
                  <a:pt x="7344003" y="346278"/>
                </a:lnTo>
                <a:lnTo>
                  <a:pt x="7344003" y="0"/>
                </a:lnTo>
                <a:close/>
              </a:path>
            </a:pathLst>
          </a:custGeom>
          <a:solidFill>
            <a:srgbClr val="E6E7E9"/>
          </a:solidFill>
        </p:spPr>
        <p:txBody>
          <a:bodyPr wrap="square" lIns="0" tIns="0" rIns="0" bIns="0" rtlCol="0"/>
          <a:lstStyle/>
          <a:p>
            <a:endParaRPr/>
          </a:p>
        </p:txBody>
      </p:sp>
      <p:sp>
        <p:nvSpPr>
          <p:cNvPr id="19" name="bg object 19"/>
          <p:cNvSpPr/>
          <p:nvPr/>
        </p:nvSpPr>
        <p:spPr>
          <a:xfrm>
            <a:off x="685554" y="7907402"/>
            <a:ext cx="6514465" cy="596265"/>
          </a:xfrm>
          <a:custGeom>
            <a:avLst/>
            <a:gdLst/>
            <a:ahLst/>
            <a:cxnLst/>
            <a:rect l="l" t="t" r="r" b="b"/>
            <a:pathLst>
              <a:path w="6514465" h="596265">
                <a:moveTo>
                  <a:pt x="6370447" y="0"/>
                </a:moveTo>
                <a:lnTo>
                  <a:pt x="144005" y="0"/>
                </a:lnTo>
                <a:lnTo>
                  <a:pt x="98490" y="7340"/>
                </a:lnTo>
                <a:lnTo>
                  <a:pt x="58959" y="27782"/>
                </a:lnTo>
                <a:lnTo>
                  <a:pt x="27785" y="58954"/>
                </a:lnTo>
                <a:lnTo>
                  <a:pt x="7341" y="98485"/>
                </a:lnTo>
                <a:lnTo>
                  <a:pt x="0" y="144005"/>
                </a:lnTo>
                <a:lnTo>
                  <a:pt x="0" y="451751"/>
                </a:lnTo>
                <a:lnTo>
                  <a:pt x="7341" y="497265"/>
                </a:lnTo>
                <a:lnTo>
                  <a:pt x="27785" y="536792"/>
                </a:lnTo>
                <a:lnTo>
                  <a:pt x="58959" y="567962"/>
                </a:lnTo>
                <a:lnTo>
                  <a:pt x="98490" y="588403"/>
                </a:lnTo>
                <a:lnTo>
                  <a:pt x="144005" y="595744"/>
                </a:lnTo>
                <a:lnTo>
                  <a:pt x="6370447" y="595744"/>
                </a:lnTo>
                <a:lnTo>
                  <a:pt x="6415960" y="588403"/>
                </a:lnTo>
                <a:lnTo>
                  <a:pt x="6455488" y="567962"/>
                </a:lnTo>
                <a:lnTo>
                  <a:pt x="6486658" y="536792"/>
                </a:lnTo>
                <a:lnTo>
                  <a:pt x="6507098" y="497265"/>
                </a:lnTo>
                <a:lnTo>
                  <a:pt x="6514439" y="451751"/>
                </a:lnTo>
                <a:lnTo>
                  <a:pt x="6514439" y="144005"/>
                </a:lnTo>
                <a:lnTo>
                  <a:pt x="6507099" y="98485"/>
                </a:lnTo>
                <a:lnTo>
                  <a:pt x="6486658" y="58954"/>
                </a:lnTo>
                <a:lnTo>
                  <a:pt x="6455488" y="27782"/>
                </a:lnTo>
                <a:lnTo>
                  <a:pt x="6415960" y="7340"/>
                </a:lnTo>
                <a:lnTo>
                  <a:pt x="6370447" y="0"/>
                </a:lnTo>
                <a:close/>
              </a:path>
            </a:pathLst>
          </a:custGeom>
          <a:solidFill>
            <a:srgbClr val="FDDDCE"/>
          </a:solidFill>
        </p:spPr>
        <p:txBody>
          <a:bodyPr wrap="square" lIns="0" tIns="0" rIns="0" bIns="0" rtlCol="0"/>
          <a:lstStyle/>
          <a:p>
            <a:endParaRPr/>
          </a:p>
        </p:txBody>
      </p:sp>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6/25/2024</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Picture 12">
            <a:extLst>
              <a:ext uri="{FF2B5EF4-FFF2-40B4-BE49-F238E27FC236}">
                <a16:creationId xmlns="" xmlns:a16="http://schemas.microsoft.com/office/drawing/2014/main" id="{4ACBA4F2-D14C-824B-81D2-4F932F8434C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7556499" cy="10688791"/>
          </a:xfrm>
          <a:prstGeom prst="rect">
            <a:avLst/>
          </a:prstGeom>
        </p:spPr>
      </p:pic>
      <p:sp>
        <p:nvSpPr>
          <p:cNvPr id="2" name="object 2"/>
          <p:cNvSpPr txBox="1"/>
          <p:nvPr/>
        </p:nvSpPr>
        <p:spPr>
          <a:xfrm>
            <a:off x="917484" y="7704638"/>
            <a:ext cx="6181725" cy="961802"/>
          </a:xfrm>
          <a:prstGeom prst="rect">
            <a:avLst/>
          </a:prstGeom>
        </p:spPr>
        <p:txBody>
          <a:bodyPr vert="horz" wrap="square" lIns="0" tIns="12700" rIns="0" bIns="0" rtlCol="0">
            <a:spAutoFit/>
          </a:bodyPr>
          <a:lstStyle/>
          <a:p>
            <a:pPr marL="184150" marR="5080" indent="-171450" algn="just">
              <a:lnSpc>
                <a:spcPct val="100000"/>
              </a:lnSpc>
              <a:spcBef>
                <a:spcPts val="100"/>
              </a:spcBef>
              <a:buFontTx/>
              <a:buChar char="-"/>
            </a:pPr>
            <a:r>
              <a:rPr lang="ru-RU" sz="1000" b="1" dirty="0" smtClean="0">
                <a:solidFill>
                  <a:srgbClr val="58595B"/>
                </a:solidFill>
                <a:latin typeface="Montserrat-SemiBold"/>
                <a:cs typeface="Montserrat-SemiBold"/>
              </a:rPr>
              <a:t>через Единый портал государственных услуг (ЕПГУ) - в электронной форме https://www.gosuslugi.ru/29087/1/info (для страхователя является наиболее целесообразным)</a:t>
            </a:r>
          </a:p>
          <a:p>
            <a:pPr marL="184150" marR="5080" indent="-171450" algn="just">
              <a:lnSpc>
                <a:spcPct val="100000"/>
              </a:lnSpc>
              <a:spcBef>
                <a:spcPts val="100"/>
              </a:spcBef>
              <a:buFontTx/>
              <a:buChar char="-"/>
            </a:pPr>
            <a:r>
              <a:rPr lang="ru-RU" sz="1000" b="1" dirty="0" smtClean="0">
                <a:solidFill>
                  <a:srgbClr val="58595B"/>
                </a:solidFill>
                <a:latin typeface="Montserrat-SemiBold"/>
                <a:cs typeface="Montserrat-SemiBold"/>
              </a:rPr>
              <a:t>почтовым отправлением - на бумажном носителе: 443041, г. Самара, ул. Садовая, д. 175, ОСФР по Самарской области</a:t>
            </a:r>
          </a:p>
          <a:p>
            <a:pPr marL="180975" marR="5080" indent="-168275" algn="just">
              <a:lnSpc>
                <a:spcPct val="100000"/>
              </a:lnSpc>
              <a:spcBef>
                <a:spcPts val="100"/>
              </a:spcBef>
            </a:pPr>
            <a:r>
              <a:rPr lang="ru-RU" sz="1000" b="1" dirty="0" smtClean="0">
                <a:solidFill>
                  <a:srgbClr val="58595B"/>
                </a:solidFill>
                <a:latin typeface="Montserrat-SemiBold"/>
                <a:cs typeface="Montserrat-SemiBold"/>
              </a:rPr>
              <a:t>- на личном приеме - в форме документа на бумажном носителе (прием заявлений осуществляется клиентскими службами отделения Фонда)</a:t>
            </a:r>
            <a:endParaRPr lang="ru-RU" sz="1000" b="1" dirty="0">
              <a:solidFill>
                <a:srgbClr val="58595B"/>
              </a:solidFill>
              <a:latin typeface="Montserrat-SemiBold"/>
              <a:cs typeface="Montserrat-SemiBold"/>
            </a:endParaRPr>
          </a:p>
        </p:txBody>
      </p:sp>
      <p:sp>
        <p:nvSpPr>
          <p:cNvPr id="4" name="object 4"/>
          <p:cNvSpPr txBox="1"/>
          <p:nvPr/>
        </p:nvSpPr>
        <p:spPr>
          <a:xfrm>
            <a:off x="1185962" y="718820"/>
            <a:ext cx="5913247" cy="1182375"/>
          </a:xfrm>
          <a:prstGeom prst="rect">
            <a:avLst/>
          </a:prstGeom>
        </p:spPr>
        <p:txBody>
          <a:bodyPr vert="horz" wrap="square" lIns="0" tIns="12700" rIns="0" bIns="0" rtlCol="0">
            <a:spAutoFit/>
          </a:bodyPr>
          <a:lstStyle/>
          <a:p>
            <a:pPr marL="12700" marR="5080" algn="l">
              <a:lnSpc>
                <a:spcPct val="100000"/>
              </a:lnSpc>
              <a:spcBef>
                <a:spcPts val="100"/>
              </a:spcBef>
            </a:pPr>
            <a:r>
              <a:rPr lang="ru-RU" sz="1900" spc="-20" dirty="0" smtClean="0">
                <a:solidFill>
                  <a:srgbClr val="005E8A"/>
                </a:solidFill>
                <a:latin typeface="Montserrat-Medium"/>
                <a:cs typeface="Montserrat-Medium"/>
              </a:rPr>
              <a:t>ФИНАНСОВОЕ ОБЕСПЕЧЕНИЕ ПРЕДУПРЕДИТЕЛЬНЫХ МЕР ПО СОКРАЩЕНИЮ ПРОИЗВОДСТВЕННОГО ТРАВМАТИЗМА И ПРОФЕССИОНАЛЬНЫХ ЗАБОЛЕВАНИЙ</a:t>
            </a:r>
            <a:endParaRPr sz="1900" dirty="0">
              <a:latin typeface="Montserrat-Medium"/>
              <a:cs typeface="Montserrat-Medium"/>
            </a:endParaRPr>
          </a:p>
        </p:txBody>
      </p:sp>
      <p:sp>
        <p:nvSpPr>
          <p:cNvPr id="5" name="object 5"/>
          <p:cNvSpPr txBox="1"/>
          <p:nvPr/>
        </p:nvSpPr>
        <p:spPr>
          <a:xfrm>
            <a:off x="707299" y="2105937"/>
            <a:ext cx="6506209" cy="4885953"/>
          </a:xfrm>
          <a:prstGeom prst="rect">
            <a:avLst/>
          </a:prstGeom>
        </p:spPr>
        <p:txBody>
          <a:bodyPr vert="horz" wrap="square" lIns="0" tIns="12700" rIns="0" bIns="0" rtlCol="0">
            <a:spAutoFit/>
          </a:bodyPr>
          <a:lstStyle/>
          <a:p>
            <a:pPr marL="12700" marR="5080" algn="just">
              <a:lnSpc>
                <a:spcPct val="100000"/>
              </a:lnSpc>
              <a:spcBef>
                <a:spcPts val="100"/>
              </a:spcBef>
            </a:pPr>
            <a:r>
              <a:rPr lang="ru-RU" sz="1000" dirty="0" smtClean="0">
                <a:solidFill>
                  <a:srgbClr val="231F20"/>
                </a:solidFill>
                <a:latin typeface="Montserrat"/>
                <a:cs typeface="Montserrat"/>
              </a:rPr>
              <a:t>Отделение Фонда пенсионного и социального страхования Российской Федерации по Самарской области (далее – отделение Фонда) напоминает Вам о возможности финансирования мероприятий, направленных на сокращение производственного травматизма и профессиональных заболеваний за счет средств, обязательного социального страхования от несчастных случаев на производстве или профессиональных заболеваний.</a:t>
            </a:r>
          </a:p>
          <a:p>
            <a:pPr marL="12700" marR="5080" algn="just">
              <a:lnSpc>
                <a:spcPct val="100000"/>
              </a:lnSpc>
              <a:spcBef>
                <a:spcPts val="100"/>
              </a:spcBef>
            </a:pPr>
            <a:endParaRPr lang="ru-RU" sz="1000" dirty="0" smtClean="0">
              <a:solidFill>
                <a:srgbClr val="231F20"/>
              </a:solidFill>
              <a:latin typeface="Montserrat"/>
              <a:cs typeface="Montserrat"/>
            </a:endParaRPr>
          </a:p>
          <a:p>
            <a:pPr marL="12700" marR="5080" algn="just">
              <a:lnSpc>
                <a:spcPct val="100000"/>
              </a:lnSpc>
              <a:spcBef>
                <a:spcPts val="100"/>
              </a:spcBef>
            </a:pPr>
            <a:r>
              <a:rPr lang="ru-RU" sz="1000" dirty="0" smtClean="0">
                <a:solidFill>
                  <a:srgbClr val="231F20"/>
                </a:solidFill>
                <a:latin typeface="Montserrat"/>
                <a:cs typeface="Montserrat"/>
              </a:rPr>
              <a:t>Финансовое обеспечение предупредительных мер в 2024 г. осуществляется в пределах бюджетных ассигнований, предусмотренных бюджетом Фонда пенсионного и социального страхования Российской </a:t>
            </a:r>
            <a:r>
              <a:rPr lang="ru-RU" sz="1000" smtClean="0">
                <a:solidFill>
                  <a:srgbClr val="231F20"/>
                </a:solidFill>
                <a:latin typeface="Montserrat"/>
                <a:cs typeface="Montserrat"/>
              </a:rPr>
              <a:t>Федерации за </a:t>
            </a:r>
            <a:r>
              <a:rPr lang="ru-RU" sz="1000" dirty="0" smtClean="0">
                <a:solidFill>
                  <a:srgbClr val="231F20"/>
                </a:solidFill>
                <a:latin typeface="Montserrat"/>
                <a:cs typeface="Montserrat"/>
              </a:rPr>
              <a:t>счет сумм страховых взносов на обязательное социальное страхование от несчастных случаев на производстве и профессиональных заболеваний, подлежащих перечислению страхователем в Фонд в установленном порядке в текущем 2024 г.</a:t>
            </a:r>
          </a:p>
          <a:p>
            <a:pPr marL="12700" marR="5080" algn="just">
              <a:lnSpc>
                <a:spcPct val="100000"/>
              </a:lnSpc>
              <a:spcBef>
                <a:spcPts val="100"/>
              </a:spcBef>
            </a:pPr>
            <a:endParaRPr lang="ru-RU" sz="1000" dirty="0" smtClean="0">
              <a:solidFill>
                <a:srgbClr val="231F20"/>
              </a:solidFill>
              <a:latin typeface="Montserrat"/>
              <a:cs typeface="Montserrat"/>
            </a:endParaRPr>
          </a:p>
          <a:p>
            <a:pPr marL="12700" marR="5080" algn="just">
              <a:lnSpc>
                <a:spcPct val="100000"/>
              </a:lnSpc>
              <a:spcBef>
                <a:spcPts val="100"/>
              </a:spcBef>
            </a:pPr>
            <a:r>
              <a:rPr lang="ru-RU" sz="1000" dirty="0" smtClean="0">
                <a:solidFill>
                  <a:srgbClr val="231F20"/>
                </a:solidFill>
                <a:latin typeface="Montserrat"/>
                <a:cs typeface="Montserrat"/>
              </a:rPr>
              <a:t>Порядок финансового обеспечения и перечень предупредительных мероприятий, на которые страхователь может использовать средства Фонда определен Правилами финансового обеспечения предупредительных мер по сокращению производственного травматизма и профессиональных заболеваний работников и санаторно-курортного лечения работников, занятых на работах с вредными и(или) опасными производственными факторами, утвержденными Приказом Минтруда России от 14.07.2021 № 467н (далее – Правила).</a:t>
            </a:r>
          </a:p>
          <a:p>
            <a:pPr marL="12700" marR="5080" algn="just">
              <a:lnSpc>
                <a:spcPct val="100000"/>
              </a:lnSpc>
              <a:spcBef>
                <a:spcPts val="100"/>
              </a:spcBef>
            </a:pPr>
            <a:endParaRPr lang="ru-RU" sz="1000" dirty="0" smtClean="0">
              <a:solidFill>
                <a:srgbClr val="231F20"/>
              </a:solidFill>
              <a:latin typeface="Montserrat"/>
              <a:cs typeface="Montserrat"/>
            </a:endParaRPr>
          </a:p>
          <a:p>
            <a:pPr marL="12700" marR="5080" algn="just">
              <a:lnSpc>
                <a:spcPct val="100000"/>
              </a:lnSpc>
              <a:spcBef>
                <a:spcPts val="100"/>
              </a:spcBef>
            </a:pPr>
            <a:r>
              <a:rPr lang="ru-RU" sz="1000" dirty="0" smtClean="0">
                <a:solidFill>
                  <a:srgbClr val="231F20"/>
                </a:solidFill>
                <a:latin typeface="Montserrat"/>
                <a:cs typeface="Montserrat"/>
              </a:rPr>
              <a:t>Объем средств, направляемых на указанные цели не может превышать  20 процентов сумм страховых взносов, начисленных им за предшествующий 2023 г. календарный год, за вычетом расходов, произведенных в предшествующем 2023 г. календарном году. Объем средств, может быть увеличен до 30 процентов при условии направления страхователем дополнительного объема средств на санаторно-курортное лечение работников </a:t>
            </a:r>
            <a:r>
              <a:rPr lang="ru-RU" sz="1000" dirty="0" err="1" smtClean="0">
                <a:solidFill>
                  <a:srgbClr val="231F20"/>
                </a:solidFill>
                <a:latin typeface="Montserrat"/>
                <a:cs typeface="Montserrat"/>
              </a:rPr>
              <a:t>предпенсионного</a:t>
            </a:r>
            <a:r>
              <a:rPr lang="ru-RU" sz="1000" dirty="0" smtClean="0">
                <a:solidFill>
                  <a:srgbClr val="231F20"/>
                </a:solidFill>
                <a:latin typeface="Montserrat"/>
                <a:cs typeface="Montserrat"/>
              </a:rPr>
              <a:t> возраста. </a:t>
            </a:r>
          </a:p>
          <a:p>
            <a:pPr marL="12700" marR="5080" algn="just">
              <a:lnSpc>
                <a:spcPct val="100000"/>
              </a:lnSpc>
              <a:spcBef>
                <a:spcPts val="100"/>
              </a:spcBef>
            </a:pPr>
            <a:endParaRPr lang="ru-RU" sz="1000" dirty="0" smtClean="0">
              <a:solidFill>
                <a:srgbClr val="231F20"/>
              </a:solidFill>
              <a:latin typeface="Montserrat"/>
              <a:cs typeface="Montserrat"/>
            </a:endParaRPr>
          </a:p>
          <a:p>
            <a:pPr marL="12700" marR="5080" algn="just">
              <a:lnSpc>
                <a:spcPct val="100000"/>
              </a:lnSpc>
              <a:spcBef>
                <a:spcPts val="100"/>
              </a:spcBef>
            </a:pPr>
            <a:r>
              <a:rPr lang="ru-RU" sz="1000" dirty="0" smtClean="0">
                <a:solidFill>
                  <a:srgbClr val="231F20"/>
                </a:solidFill>
                <a:latin typeface="Montserrat"/>
                <a:cs typeface="Montserrat"/>
              </a:rPr>
              <a:t>В случае если страхователь с численностью работающих до 100 человек не осуществлял два последовательных календарных года, предшествующие текущему финансовому году, финансовое обеспечение предупредительных мер, объем средств, направляемых таким страхователем на финансовое обеспечение указанных мер, рассчитывается исходя из отчетных данных за три последовательных календарных года.</a:t>
            </a:r>
            <a:endParaRPr sz="1000" dirty="0">
              <a:latin typeface="Montserrat"/>
              <a:cs typeface="Montserrat"/>
            </a:endParaRPr>
          </a:p>
        </p:txBody>
      </p:sp>
      <p:sp>
        <p:nvSpPr>
          <p:cNvPr id="6" name="object 6"/>
          <p:cNvSpPr txBox="1"/>
          <p:nvPr/>
        </p:nvSpPr>
        <p:spPr>
          <a:xfrm>
            <a:off x="1017687" y="7071636"/>
            <a:ext cx="5885180" cy="474489"/>
          </a:xfrm>
          <a:prstGeom prst="rect">
            <a:avLst/>
          </a:prstGeom>
        </p:spPr>
        <p:txBody>
          <a:bodyPr vert="horz" wrap="square" lIns="0" tIns="12700" rIns="0" bIns="0" rtlCol="0">
            <a:spAutoFit/>
          </a:bodyPr>
          <a:lstStyle/>
          <a:p>
            <a:pPr marL="12700" algn="just">
              <a:lnSpc>
                <a:spcPct val="100000"/>
              </a:lnSpc>
              <a:spcBef>
                <a:spcPts val="100"/>
              </a:spcBef>
              <a:tabLst>
                <a:tab pos="5330825" algn="l"/>
              </a:tabLst>
            </a:pPr>
            <a:r>
              <a:rPr lang="ru-RU" sz="1000" b="1" dirty="0" smtClean="0">
                <a:solidFill>
                  <a:srgbClr val="231F20"/>
                </a:solidFill>
                <a:latin typeface="Montserrat"/>
                <a:cs typeface="Montserrat"/>
              </a:rPr>
              <a:t>Для получения государственной услуги страхователь направляет заявление в территориальный орган Фонда по месту своей регистрации в срок до 1 августа 2024 года, следующими способами:</a:t>
            </a:r>
            <a:endParaRPr sz="1000" dirty="0">
              <a:latin typeface="Montserrat"/>
              <a:cs typeface="Montserrat"/>
            </a:endParaRPr>
          </a:p>
        </p:txBody>
      </p:sp>
      <p:sp>
        <p:nvSpPr>
          <p:cNvPr id="8" name="object 8"/>
          <p:cNvSpPr txBox="1"/>
          <p:nvPr/>
        </p:nvSpPr>
        <p:spPr>
          <a:xfrm>
            <a:off x="3130178" y="9318487"/>
            <a:ext cx="2630016" cy="166712"/>
          </a:xfrm>
          <a:prstGeom prst="rect">
            <a:avLst/>
          </a:prstGeom>
        </p:spPr>
        <p:txBody>
          <a:bodyPr vert="horz" wrap="square" lIns="0" tIns="12700" rIns="0" bIns="0" rtlCol="0">
            <a:spAutoFit/>
          </a:bodyPr>
          <a:lstStyle/>
          <a:p>
            <a:pPr marL="12700" marR="5080" indent="12065">
              <a:lnSpc>
                <a:spcPct val="100000"/>
              </a:lnSpc>
              <a:spcBef>
                <a:spcPts val="100"/>
              </a:spcBef>
            </a:pPr>
            <a:r>
              <a:rPr sz="1000" b="1" spc="-10" dirty="0">
                <a:solidFill>
                  <a:srgbClr val="231F20"/>
                </a:solidFill>
                <a:latin typeface="Montserrat-SemiBold"/>
                <a:cs typeface="Montserrat-SemiBold"/>
              </a:rPr>
              <a:t>Узнайте</a:t>
            </a:r>
            <a:r>
              <a:rPr sz="1000" b="1" spc="-5" dirty="0">
                <a:solidFill>
                  <a:srgbClr val="231F20"/>
                </a:solidFill>
                <a:latin typeface="Montserrat-SemiBold"/>
                <a:cs typeface="Montserrat-SemiBold"/>
              </a:rPr>
              <a:t> </a:t>
            </a:r>
            <a:r>
              <a:rPr sz="1000" b="1" dirty="0">
                <a:solidFill>
                  <a:srgbClr val="231F20"/>
                </a:solidFill>
                <a:latin typeface="Montserrat-SemiBold"/>
                <a:cs typeface="Montserrat-SemiBold"/>
              </a:rPr>
              <a:t>больше</a:t>
            </a:r>
            <a:r>
              <a:rPr sz="1000" b="1" spc="-5" dirty="0">
                <a:solidFill>
                  <a:srgbClr val="231F20"/>
                </a:solidFill>
                <a:latin typeface="Montserrat-SemiBold"/>
                <a:cs typeface="Montserrat-SemiBold"/>
              </a:rPr>
              <a:t> </a:t>
            </a:r>
            <a:r>
              <a:rPr sz="1000" b="1" dirty="0">
                <a:solidFill>
                  <a:srgbClr val="231F20"/>
                </a:solidFill>
                <a:latin typeface="Montserrat-SemiBold"/>
                <a:cs typeface="Montserrat-SemiBold"/>
              </a:rPr>
              <a:t>на </a:t>
            </a:r>
            <a:r>
              <a:rPr sz="1000" b="1" spc="-10" dirty="0" err="1">
                <a:solidFill>
                  <a:srgbClr val="231F20"/>
                </a:solidFill>
                <a:latin typeface="Montserrat-SemiBold"/>
                <a:cs typeface="Montserrat-SemiBold"/>
              </a:rPr>
              <a:t>официальном</a:t>
            </a:r>
            <a:r>
              <a:rPr sz="1000" b="1" spc="-10" dirty="0">
                <a:solidFill>
                  <a:srgbClr val="231F20"/>
                </a:solidFill>
                <a:latin typeface="Montserrat-SemiBold"/>
                <a:cs typeface="Montserrat-SemiBold"/>
              </a:rPr>
              <a:t> </a:t>
            </a:r>
            <a:r>
              <a:rPr sz="1000" b="1" dirty="0" err="1">
                <a:solidFill>
                  <a:srgbClr val="231F20"/>
                </a:solidFill>
                <a:latin typeface="Montserrat-SemiBold"/>
                <a:cs typeface="Montserrat-SemiBold"/>
              </a:rPr>
              <a:t>сайте</a:t>
            </a:r>
            <a:endParaRPr sz="1000" dirty="0">
              <a:latin typeface="Montserrat-SemiBold"/>
              <a:cs typeface="Montserrat-SemiBold"/>
            </a:endParaRPr>
          </a:p>
        </p:txBody>
      </p:sp>
      <p:pic>
        <p:nvPicPr>
          <p:cNvPr id="9" name="Рисунок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79246" y="8824954"/>
            <a:ext cx="1153779" cy="115377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TotalTime>
  <Words>381</Words>
  <Application>Microsoft Office PowerPoint</Application>
  <PresentationFormat>Произвольный</PresentationFormat>
  <Paragraphs>15</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Office Theme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Колтыпина Галина Алексеевна</dc:creator>
  <cp:lastModifiedBy>Карпухина Екатерина Александровна</cp:lastModifiedBy>
  <cp:revision>25</cp:revision>
  <cp:lastPrinted>2024-04-25T11:26:19Z</cp:lastPrinted>
  <dcterms:created xsi:type="dcterms:W3CDTF">2023-11-20T10:18:47Z</dcterms:created>
  <dcterms:modified xsi:type="dcterms:W3CDTF">2024-06-25T06:04:44Z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2023-11-20T00:00:00Z</vt:filetime>
  </property>
  <property fmtid="{D5CDD505-2E9C-101B-9397-08002B2CF9AE}" pid="3" name="Creator">
    <vt:lpwstr>Adobe InDesign 18.3 (Macintosh)</vt:lpwstr>
  </property>
  <property fmtid="{D5CDD505-2E9C-101B-9397-08002B2CF9AE}" pid="4" name="LastSaved">
    <vt:filetime>2023-11-20T00:00:00Z</vt:filetime>
  </property>
  <property fmtid="{D5CDD505-2E9C-101B-9397-08002B2CF9AE}" pid="5" name="Producer">
    <vt:lpwstr>Adobe PDF Library 17.0</vt:lpwstr>
  </property>
</Properties>
</file>