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4">
  <p:sldMasterIdLst>
    <p:sldMasterId id="2147483681" r:id="rId1"/>
  </p:sldMasterIdLst>
  <p:notesMasterIdLst>
    <p:notesMasterId r:id="rId28"/>
  </p:notesMasterIdLst>
  <p:sldIdLst>
    <p:sldId id="367" r:id="rId2"/>
    <p:sldId id="368" r:id="rId3"/>
    <p:sldId id="370" r:id="rId4"/>
    <p:sldId id="371" r:id="rId5"/>
    <p:sldId id="397" r:id="rId6"/>
    <p:sldId id="398" r:id="rId7"/>
    <p:sldId id="399" r:id="rId8"/>
    <p:sldId id="400" r:id="rId9"/>
    <p:sldId id="401" r:id="rId10"/>
    <p:sldId id="381" r:id="rId11"/>
    <p:sldId id="382" r:id="rId12"/>
    <p:sldId id="383" r:id="rId13"/>
    <p:sldId id="384" r:id="rId14"/>
    <p:sldId id="385" r:id="rId15"/>
    <p:sldId id="386" r:id="rId16"/>
    <p:sldId id="387" r:id="rId17"/>
    <p:sldId id="388" r:id="rId18"/>
    <p:sldId id="389" r:id="rId19"/>
    <p:sldId id="390" r:id="rId20"/>
    <p:sldId id="391" r:id="rId21"/>
    <p:sldId id="392" r:id="rId22"/>
    <p:sldId id="393" r:id="rId23"/>
    <p:sldId id="394" r:id="rId24"/>
    <p:sldId id="395" r:id="rId25"/>
    <p:sldId id="396" r:id="rId26"/>
    <p:sldId id="380" r:id="rId27"/>
  </p:sldIdLst>
  <p:sldSz cx="10080625" cy="719931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Раздел по умолчанию" id="{FD57FED2-D91F-4F71-8CDB-7769664EA99B}">
          <p14:sldIdLst>
            <p14:sldId id="367"/>
            <p14:sldId id="368"/>
            <p14:sldId id="370"/>
            <p14:sldId id="371"/>
            <p14:sldId id="397"/>
            <p14:sldId id="398"/>
            <p14:sldId id="399"/>
            <p14:sldId id="400"/>
            <p14:sldId id="401"/>
            <p14:sldId id="381"/>
            <p14:sldId id="382"/>
            <p14:sldId id="383"/>
            <p14:sldId id="384"/>
            <p14:sldId id="385"/>
            <p14:sldId id="386"/>
            <p14:sldId id="387"/>
            <p14:sldId id="388"/>
            <p14:sldId id="389"/>
            <p14:sldId id="390"/>
            <p14:sldId id="391"/>
            <p14:sldId id="392"/>
            <p14:sldId id="393"/>
            <p14:sldId id="394"/>
            <p14:sldId id="395"/>
            <p14:sldId id="396"/>
            <p14:sldId id="380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268" userDrawn="1">
          <p15:clr>
            <a:srgbClr val="A4A3A4"/>
          </p15:clr>
        </p15:guide>
        <p15:guide id="2" pos="317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Ванюкова Елена Евгеньевна" initials="ВЕЕ" lastIdx="1" clrIdx="0">
    <p:extLst>
      <p:ext uri="{19B8F6BF-5375-455C-9EA6-DF929625EA0E}">
        <p15:presenceInfo xmlns:p15="http://schemas.microsoft.com/office/powerpoint/2012/main" xmlns="" userId="S-1-5-21-4031190145-4269843377-2685494218-525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00"/>
    <a:srgbClr val="FF9999"/>
    <a:srgbClr val="C3D69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15" autoAdjust="0"/>
    <p:restoredTop sz="86436" autoAdjust="0"/>
  </p:normalViewPr>
  <p:slideViewPr>
    <p:cSldViewPr>
      <p:cViewPr varScale="1">
        <p:scale>
          <a:sx n="111" d="100"/>
          <a:sy n="111" d="100"/>
        </p:scale>
        <p:origin x="-1368" y="-84"/>
      </p:cViewPr>
      <p:guideLst>
        <p:guide orient="horz" pos="2268"/>
        <p:guide pos="3175"/>
      </p:guideLst>
    </p:cSldViewPr>
  </p:slideViewPr>
  <p:outlineViewPr>
    <p:cViewPr>
      <p:scale>
        <a:sx n="33" d="100"/>
        <a:sy n="33" d="100"/>
      </p:scale>
      <p:origin x="0" y="21624"/>
    </p:cViewPr>
  </p:outlineViewPr>
  <p:notesTextViewPr>
    <p:cViewPr>
      <p:scale>
        <a:sx n="300" d="100"/>
        <a:sy n="300" d="100"/>
      </p:scale>
      <p:origin x="0" y="0"/>
    </p:cViewPr>
  </p:notesTextViewPr>
  <p:sorterViewPr>
    <p:cViewPr>
      <p:scale>
        <a:sx n="100" d="100"/>
        <a:sy n="100" d="100"/>
      </p:scale>
      <p:origin x="0" y="1776"/>
    </p:cViewPr>
  </p:sorterViewPr>
  <p:notesViewPr>
    <p:cSldViewPr>
      <p:cViewPr varScale="1">
        <p:scale>
          <a:sx n="57" d="100"/>
          <a:sy n="57" d="100"/>
        </p:scale>
        <p:origin x="-1788" y="-84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1980E8-4A86-49D7-B257-7DC4464E610A}" type="datetimeFigureOut">
              <a:rPr lang="ru-RU" smtClean="0"/>
              <a:pPr/>
              <a:t>18.12.2020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4538"/>
            <a:ext cx="52101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7E6E26-19AE-4897-8691-DCB18AB610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787498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87369" rtl="0" eaLnBrk="1" latinLnBrk="0" hangingPunct="1">
      <a:defRPr sz="1296" kern="1200">
        <a:solidFill>
          <a:schemeClr val="tx1"/>
        </a:solidFill>
        <a:latin typeface="+mn-lt"/>
        <a:ea typeface="+mn-ea"/>
        <a:cs typeface="+mn-cs"/>
      </a:defRPr>
    </a:lvl1pPr>
    <a:lvl2pPr marL="493685" algn="l" defTabSz="987369" rtl="0" eaLnBrk="1" latinLnBrk="0" hangingPunct="1">
      <a:defRPr sz="1296" kern="1200">
        <a:solidFill>
          <a:schemeClr val="tx1"/>
        </a:solidFill>
        <a:latin typeface="+mn-lt"/>
        <a:ea typeface="+mn-ea"/>
        <a:cs typeface="+mn-cs"/>
      </a:defRPr>
    </a:lvl2pPr>
    <a:lvl3pPr marL="987369" algn="l" defTabSz="987369" rtl="0" eaLnBrk="1" latinLnBrk="0" hangingPunct="1">
      <a:defRPr sz="1296" kern="1200">
        <a:solidFill>
          <a:schemeClr val="tx1"/>
        </a:solidFill>
        <a:latin typeface="+mn-lt"/>
        <a:ea typeface="+mn-ea"/>
        <a:cs typeface="+mn-cs"/>
      </a:defRPr>
    </a:lvl3pPr>
    <a:lvl4pPr marL="1481054" algn="l" defTabSz="987369" rtl="0" eaLnBrk="1" latinLnBrk="0" hangingPunct="1">
      <a:defRPr sz="1296" kern="1200">
        <a:solidFill>
          <a:schemeClr val="tx1"/>
        </a:solidFill>
        <a:latin typeface="+mn-lt"/>
        <a:ea typeface="+mn-ea"/>
        <a:cs typeface="+mn-cs"/>
      </a:defRPr>
    </a:lvl4pPr>
    <a:lvl5pPr marL="1974738" algn="l" defTabSz="987369" rtl="0" eaLnBrk="1" latinLnBrk="0" hangingPunct="1">
      <a:defRPr sz="1296" kern="1200">
        <a:solidFill>
          <a:schemeClr val="tx1"/>
        </a:solidFill>
        <a:latin typeface="+mn-lt"/>
        <a:ea typeface="+mn-ea"/>
        <a:cs typeface="+mn-cs"/>
      </a:defRPr>
    </a:lvl5pPr>
    <a:lvl6pPr marL="2468423" algn="l" defTabSz="987369" rtl="0" eaLnBrk="1" latinLnBrk="0" hangingPunct="1">
      <a:defRPr sz="1296" kern="1200">
        <a:solidFill>
          <a:schemeClr val="tx1"/>
        </a:solidFill>
        <a:latin typeface="+mn-lt"/>
        <a:ea typeface="+mn-ea"/>
        <a:cs typeface="+mn-cs"/>
      </a:defRPr>
    </a:lvl6pPr>
    <a:lvl7pPr marL="2962107" algn="l" defTabSz="987369" rtl="0" eaLnBrk="1" latinLnBrk="0" hangingPunct="1">
      <a:defRPr sz="1296" kern="1200">
        <a:solidFill>
          <a:schemeClr val="tx1"/>
        </a:solidFill>
        <a:latin typeface="+mn-lt"/>
        <a:ea typeface="+mn-ea"/>
        <a:cs typeface="+mn-cs"/>
      </a:defRPr>
    </a:lvl7pPr>
    <a:lvl8pPr marL="3455792" algn="l" defTabSz="987369" rtl="0" eaLnBrk="1" latinLnBrk="0" hangingPunct="1">
      <a:defRPr sz="1296" kern="1200">
        <a:solidFill>
          <a:schemeClr val="tx1"/>
        </a:solidFill>
        <a:latin typeface="+mn-lt"/>
        <a:ea typeface="+mn-ea"/>
        <a:cs typeface="+mn-cs"/>
      </a:defRPr>
    </a:lvl8pPr>
    <a:lvl9pPr marL="3949476" algn="l" defTabSz="987369" rtl="0" eaLnBrk="1" latinLnBrk="0" hangingPunct="1">
      <a:defRPr sz="129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Титульный лист_1">
    <p:bg>
      <p:bgPr>
        <a:solidFill>
          <a:srgbClr val="CC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CE2B4C6-85EB-4DEF-AA9E-909609F6F55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5558" y="5542809"/>
            <a:ext cx="8694539" cy="139153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46" b="1">
                <a:solidFill>
                  <a:srgbClr val="FFFFFF"/>
                </a:solidFill>
                <a:effectLst/>
                <a:latin typeface="Montserrat" panose="00000500000000000000" pitchFamily="2" charset="-52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pic>
        <p:nvPicPr>
          <p:cNvPr id="4" name="Рисунок 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6604" t="32450" r="16792" b="33203"/>
          <a:stretch/>
        </p:blipFill>
        <p:spPr>
          <a:xfrm>
            <a:off x="7416576" y="447386"/>
            <a:ext cx="2180967" cy="494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2064516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pos="2857">
          <p15:clr>
            <a:srgbClr val="FBAE40"/>
          </p15:clr>
        </p15:guide>
        <p15:guide id="2" pos="315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, текст с объектом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364507CA-90BD-4F96-BA2B-63A4509CD278}"/>
              </a:ext>
            </a:extLst>
          </p:cNvPr>
          <p:cNvSpPr/>
          <p:nvPr/>
        </p:nvSpPr>
        <p:spPr>
          <a:xfrm>
            <a:off x="0" y="6620360"/>
            <a:ext cx="10080638" cy="621326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5605" tIns="37802" rIns="75605" bIns="3780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88" dirty="0">
                <a:solidFill>
                  <a:srgbClr val="FFFFFF"/>
                </a:solidFill>
              </a:rPr>
              <a:t> </a:t>
            </a:r>
            <a:endParaRPr lang="ru-RU" sz="1488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7813" y="576323"/>
            <a:ext cx="4560871" cy="621326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1984">
                <a:solidFill>
                  <a:schemeClr val="bg2">
                    <a:lumMod val="50000"/>
                  </a:schemeClr>
                </a:solidFill>
                <a:latin typeface="Montserrat" panose="00000500000000000000" pitchFamily="2" charset="-52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80973" y="1458128"/>
            <a:ext cx="4560871" cy="113374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646" b="1">
                <a:solidFill>
                  <a:srgbClr val="CC0000"/>
                </a:solidFill>
                <a:latin typeface="Montserrat" panose="00000500000000000000" pitchFamily="2" charset="-52"/>
              </a:defRPr>
            </a:lvl1pPr>
            <a:lvl2pPr marL="378013" indent="0" algn="ctr">
              <a:buNone/>
              <a:defRPr sz="1654"/>
            </a:lvl2pPr>
            <a:lvl3pPr marL="756026" indent="0" algn="ctr">
              <a:buNone/>
              <a:defRPr sz="1488"/>
            </a:lvl3pPr>
            <a:lvl4pPr marL="1134039" indent="0" algn="ctr">
              <a:buNone/>
              <a:defRPr sz="1323"/>
            </a:lvl4pPr>
            <a:lvl5pPr marL="1512052" indent="0" algn="ctr">
              <a:buNone/>
              <a:defRPr sz="1323"/>
            </a:lvl5pPr>
            <a:lvl6pPr marL="1890065" indent="0" algn="ctr">
              <a:buNone/>
              <a:defRPr sz="1323"/>
            </a:lvl6pPr>
            <a:lvl7pPr marL="2268078" indent="0" algn="ctr">
              <a:buNone/>
              <a:defRPr sz="1323"/>
            </a:lvl7pPr>
            <a:lvl8pPr marL="2646091" indent="0" algn="ctr">
              <a:buNone/>
              <a:defRPr sz="1323"/>
            </a:lvl8pPr>
            <a:lvl9pPr marL="3024104" indent="0" algn="ctr">
              <a:buNone/>
              <a:defRPr sz="1323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39207" y="6739374"/>
            <a:ext cx="3402211" cy="38329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www.solid.ru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34672" y="6739374"/>
            <a:ext cx="2268141" cy="38329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503E5F0-59B3-42F5-8207-AE4D054C2BC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xmlns="" id="{40D9E098-DDEE-425E-B7AB-B9131DB03FC8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5040312" y="-1"/>
            <a:ext cx="5040313" cy="662036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lnSpc>
                <a:spcPct val="150000"/>
              </a:lnSpc>
              <a:buNone/>
              <a:defRPr sz="1323" b="1">
                <a:latin typeface="Montserrat" panose="00000500000000000000" pitchFamily="2" charset="-52"/>
              </a:defRPr>
            </a:lvl1pPr>
            <a:lvl2pPr marL="0" indent="201257">
              <a:defRPr sz="1323">
                <a:latin typeface="Montserrat" panose="00000500000000000000" pitchFamily="2" charset="-52"/>
              </a:defRPr>
            </a:lvl2pPr>
            <a:lvl3pPr marL="201257" indent="-201257">
              <a:defRPr sz="1213">
                <a:latin typeface="Montserrat" panose="00000500000000000000" pitchFamily="2" charset="-52"/>
              </a:defRPr>
            </a:lvl3pPr>
            <a:lvl4pPr marL="201257" indent="-201257">
              <a:defRPr sz="1102">
                <a:latin typeface="Montserrat" panose="00000500000000000000" pitchFamily="2" charset="-52"/>
              </a:defRPr>
            </a:lvl4pPr>
            <a:lvl5pPr marL="201257" indent="-201257">
              <a:defRPr sz="1102">
                <a:latin typeface="Montserrat" panose="00000500000000000000" pitchFamily="2" charset="-52"/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xmlns="" id="{7711D6CD-9FAC-426B-B570-D5E792138F28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277780" y="2591878"/>
            <a:ext cx="4564063" cy="37791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23">
                <a:solidFill>
                  <a:schemeClr val="tx1"/>
                </a:solidFill>
                <a:latin typeface="Montserrat" panose="00000500000000000000" pitchFamily="2" charset="-52"/>
              </a:defRPr>
            </a:lvl1pPr>
            <a:lvl2pPr marL="378013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026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403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05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065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07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609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410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6604" t="32450" r="16792" b="33203"/>
          <a:stretch/>
        </p:blipFill>
        <p:spPr>
          <a:xfrm>
            <a:off x="277813" y="6827647"/>
            <a:ext cx="1257363" cy="284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61094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екстовые блоки с объект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364507CA-90BD-4F96-BA2B-63A4509CD278}"/>
              </a:ext>
            </a:extLst>
          </p:cNvPr>
          <p:cNvSpPr/>
          <p:nvPr/>
        </p:nvSpPr>
        <p:spPr>
          <a:xfrm>
            <a:off x="0" y="6620360"/>
            <a:ext cx="10080638" cy="621326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5605" tIns="37802" rIns="75605" bIns="3780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88" dirty="0">
                <a:solidFill>
                  <a:srgbClr val="FFFFFF"/>
                </a:solidFill>
              </a:rPr>
              <a:t> </a:t>
            </a:r>
            <a:endParaRPr lang="ru-RU" sz="1488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7813" y="576323"/>
            <a:ext cx="9525000" cy="62132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defRPr sz="1984">
                <a:solidFill>
                  <a:schemeClr val="bg2">
                    <a:lumMod val="50000"/>
                  </a:schemeClr>
                </a:solidFill>
                <a:latin typeface="Montserrat" panose="00000500000000000000" pitchFamily="2" charset="-52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80972" y="1458128"/>
            <a:ext cx="9521840" cy="62132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646" b="1">
                <a:solidFill>
                  <a:srgbClr val="CC0000"/>
                </a:solidFill>
                <a:latin typeface="Montserrat" panose="00000500000000000000" pitchFamily="2" charset="-52"/>
              </a:defRPr>
            </a:lvl1pPr>
            <a:lvl2pPr marL="378013" indent="0" algn="ctr">
              <a:buNone/>
              <a:defRPr sz="1654"/>
            </a:lvl2pPr>
            <a:lvl3pPr marL="756026" indent="0" algn="ctr">
              <a:buNone/>
              <a:defRPr sz="1488"/>
            </a:lvl3pPr>
            <a:lvl4pPr marL="1134039" indent="0" algn="ctr">
              <a:buNone/>
              <a:defRPr sz="1323"/>
            </a:lvl4pPr>
            <a:lvl5pPr marL="1512052" indent="0" algn="ctr">
              <a:buNone/>
              <a:defRPr sz="1323"/>
            </a:lvl5pPr>
            <a:lvl6pPr marL="1890065" indent="0" algn="ctr">
              <a:buNone/>
              <a:defRPr sz="1323"/>
            </a:lvl6pPr>
            <a:lvl7pPr marL="2268078" indent="0" algn="ctr">
              <a:buNone/>
              <a:defRPr sz="1323"/>
            </a:lvl7pPr>
            <a:lvl8pPr marL="2646091" indent="0" algn="ctr">
              <a:buNone/>
              <a:defRPr sz="1323"/>
            </a:lvl8pPr>
            <a:lvl9pPr marL="3024104" indent="0" algn="ctr">
              <a:buNone/>
              <a:defRPr sz="1323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39207" y="6739374"/>
            <a:ext cx="3402211" cy="38329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www.solid.ru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34672" y="6739374"/>
            <a:ext cx="2268141" cy="38329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503E5F0-59B3-42F5-8207-AE4D054C2BC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xmlns="" id="{65A4FC9F-E9AD-4968-8D06-D4F62C2CEA6F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277813" y="2226598"/>
            <a:ext cx="4663281" cy="4018476"/>
          </a:xfrm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defRPr sz="1323" b="1">
                <a:latin typeface="Montserrat" panose="00000500000000000000" pitchFamily="2" charset="-52"/>
              </a:defRPr>
            </a:lvl1pPr>
            <a:lvl2pPr marL="0" indent="201257">
              <a:defRPr sz="1323">
                <a:latin typeface="Montserrat" panose="00000500000000000000" pitchFamily="2" charset="-52"/>
              </a:defRPr>
            </a:lvl2pPr>
            <a:lvl3pPr marL="201257" indent="-201257">
              <a:defRPr sz="1213">
                <a:latin typeface="Montserrat" panose="00000500000000000000" pitchFamily="2" charset="-52"/>
              </a:defRPr>
            </a:lvl3pPr>
            <a:lvl4pPr marL="201257" indent="-201257">
              <a:defRPr sz="1102">
                <a:latin typeface="Montserrat" panose="00000500000000000000" pitchFamily="2" charset="-52"/>
              </a:defRPr>
            </a:lvl4pPr>
            <a:lvl5pPr marL="201257" indent="-201257">
              <a:defRPr sz="1102">
                <a:latin typeface="Montserrat" panose="00000500000000000000" pitchFamily="2" charset="-52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xmlns="" id="{2B8F4F5B-CB11-45F9-9562-6BB63CAC3076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5040313" y="2223968"/>
            <a:ext cx="4762500" cy="4018476"/>
          </a:xfrm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defRPr sz="1323" b="1">
                <a:latin typeface="Montserrat" panose="00000500000000000000" pitchFamily="2" charset="-52"/>
              </a:defRPr>
            </a:lvl1pPr>
            <a:lvl2pPr marL="0" indent="201257">
              <a:defRPr sz="1323">
                <a:latin typeface="Montserrat" panose="00000500000000000000" pitchFamily="2" charset="-52"/>
              </a:defRPr>
            </a:lvl2pPr>
            <a:lvl3pPr marL="201257" indent="-201257">
              <a:defRPr sz="1213">
                <a:latin typeface="Montserrat" panose="00000500000000000000" pitchFamily="2" charset="-52"/>
              </a:defRPr>
            </a:lvl3pPr>
            <a:lvl4pPr marL="201257" indent="-201257">
              <a:defRPr sz="1102">
                <a:latin typeface="Montserrat" panose="00000500000000000000" pitchFamily="2" charset="-52"/>
              </a:defRPr>
            </a:lvl4pPr>
            <a:lvl5pPr marL="201257" indent="-201257">
              <a:defRPr sz="1102">
                <a:latin typeface="Montserrat" panose="00000500000000000000" pitchFamily="2" charset="-52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6604" t="32450" r="16792" b="33203"/>
          <a:stretch/>
        </p:blipFill>
        <p:spPr>
          <a:xfrm>
            <a:off x="277813" y="6827647"/>
            <a:ext cx="1257363" cy="284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379126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екстовые блоки с объектами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364507CA-90BD-4F96-BA2B-63A4509CD278}"/>
              </a:ext>
            </a:extLst>
          </p:cNvPr>
          <p:cNvSpPr/>
          <p:nvPr/>
        </p:nvSpPr>
        <p:spPr>
          <a:xfrm>
            <a:off x="0" y="6620360"/>
            <a:ext cx="10080638" cy="621326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5605" tIns="37802" rIns="75605" bIns="3780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88" dirty="0">
                <a:solidFill>
                  <a:srgbClr val="FFFFFF"/>
                </a:solidFill>
              </a:rPr>
              <a:t> </a:t>
            </a:r>
            <a:endParaRPr lang="ru-RU" sz="1488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7813" y="576323"/>
            <a:ext cx="9525000" cy="62132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defRPr sz="1984">
                <a:solidFill>
                  <a:schemeClr val="bg2">
                    <a:lumMod val="50000"/>
                  </a:schemeClr>
                </a:solidFill>
                <a:latin typeface="Montserrat" panose="00000500000000000000" pitchFamily="2" charset="-52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80972" y="1458128"/>
            <a:ext cx="9521840" cy="62132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646" b="1">
                <a:solidFill>
                  <a:srgbClr val="CC0000"/>
                </a:solidFill>
                <a:latin typeface="Montserrat" panose="00000500000000000000" pitchFamily="2" charset="-52"/>
              </a:defRPr>
            </a:lvl1pPr>
            <a:lvl2pPr marL="378013" indent="0" algn="ctr">
              <a:buNone/>
              <a:defRPr sz="1654"/>
            </a:lvl2pPr>
            <a:lvl3pPr marL="756026" indent="0" algn="ctr">
              <a:buNone/>
              <a:defRPr sz="1488"/>
            </a:lvl3pPr>
            <a:lvl4pPr marL="1134039" indent="0" algn="ctr">
              <a:buNone/>
              <a:defRPr sz="1323"/>
            </a:lvl4pPr>
            <a:lvl5pPr marL="1512052" indent="0" algn="ctr">
              <a:buNone/>
              <a:defRPr sz="1323"/>
            </a:lvl5pPr>
            <a:lvl6pPr marL="1890065" indent="0" algn="ctr">
              <a:buNone/>
              <a:defRPr sz="1323"/>
            </a:lvl6pPr>
            <a:lvl7pPr marL="2268078" indent="0" algn="ctr">
              <a:buNone/>
              <a:defRPr sz="1323"/>
            </a:lvl7pPr>
            <a:lvl8pPr marL="2646091" indent="0" algn="ctr">
              <a:buNone/>
              <a:defRPr sz="1323"/>
            </a:lvl8pPr>
            <a:lvl9pPr marL="3024104" indent="0" algn="ctr">
              <a:buNone/>
              <a:defRPr sz="1323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39207" y="6739374"/>
            <a:ext cx="3402211" cy="38329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www.solid.ru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34672" y="6739374"/>
            <a:ext cx="2268141" cy="38329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503E5F0-59B3-42F5-8207-AE4D054C2BC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xmlns="" id="{65A4FC9F-E9AD-4968-8D06-D4F62C2CEA6F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277813" y="2793473"/>
            <a:ext cx="4663281" cy="3514587"/>
          </a:xfrm>
          <a:prstGeom prst="rect">
            <a:avLst/>
          </a:prstGeom>
        </p:spPr>
        <p:txBody>
          <a:bodyPr/>
          <a:lstStyle>
            <a:lvl1pPr>
              <a:defRPr sz="1323" b="1">
                <a:latin typeface="Montserrat" panose="00000500000000000000" pitchFamily="2" charset="-52"/>
              </a:defRPr>
            </a:lvl1pPr>
            <a:lvl2pPr marL="0" indent="201257">
              <a:defRPr sz="1323">
                <a:latin typeface="Montserrat" panose="00000500000000000000" pitchFamily="2" charset="-52"/>
              </a:defRPr>
            </a:lvl2pPr>
            <a:lvl3pPr marL="201257" indent="-201257">
              <a:defRPr sz="1213">
                <a:latin typeface="Montserrat" panose="00000500000000000000" pitchFamily="2" charset="-52"/>
              </a:defRPr>
            </a:lvl3pPr>
            <a:lvl4pPr marL="201257" indent="-201257">
              <a:defRPr sz="1102">
                <a:latin typeface="Montserrat" panose="00000500000000000000" pitchFamily="2" charset="-52"/>
              </a:defRPr>
            </a:lvl4pPr>
            <a:lvl5pPr marL="201257" indent="-201257">
              <a:defRPr sz="1102">
                <a:latin typeface="Montserrat" panose="00000500000000000000" pitchFamily="2" charset="-52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xmlns="" id="{2B8F4F5B-CB11-45F9-9562-6BB63CAC3076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5040313" y="2790843"/>
            <a:ext cx="4762500" cy="3514587"/>
          </a:xfrm>
          <a:prstGeom prst="rect">
            <a:avLst/>
          </a:prstGeom>
        </p:spPr>
        <p:txBody>
          <a:bodyPr/>
          <a:lstStyle>
            <a:lvl1pPr>
              <a:defRPr sz="1323" b="1">
                <a:latin typeface="Montserrat" panose="00000500000000000000" pitchFamily="2" charset="-52"/>
              </a:defRPr>
            </a:lvl1pPr>
            <a:lvl2pPr marL="0" indent="201257">
              <a:defRPr sz="1323">
                <a:latin typeface="Montserrat" panose="00000500000000000000" pitchFamily="2" charset="-52"/>
              </a:defRPr>
            </a:lvl2pPr>
            <a:lvl3pPr marL="201257" indent="-201257">
              <a:defRPr sz="1213">
                <a:latin typeface="Montserrat" panose="00000500000000000000" pitchFamily="2" charset="-52"/>
              </a:defRPr>
            </a:lvl3pPr>
            <a:lvl4pPr marL="201257" indent="-201257">
              <a:defRPr sz="1102">
                <a:latin typeface="Montserrat" panose="00000500000000000000" pitchFamily="2" charset="-52"/>
              </a:defRPr>
            </a:lvl4pPr>
            <a:lvl5pPr marL="201257" indent="-201257">
              <a:defRPr sz="1102">
                <a:latin typeface="Montserrat" panose="00000500000000000000" pitchFamily="2" charset="-52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xmlns="" id="{962A2E2E-7D52-48ED-93FB-DE1063426E88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283892" y="2356823"/>
            <a:ext cx="4657201" cy="36102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1543" b="0">
                <a:latin typeface="Montserrat" panose="00000500000000000000" pitchFamily="2" charset="-52"/>
              </a:defRPr>
            </a:lvl1pPr>
            <a:lvl2pPr marL="378013" indent="0">
              <a:buNone/>
              <a:defRPr sz="1654" b="1"/>
            </a:lvl2pPr>
            <a:lvl3pPr marL="756026" indent="0">
              <a:buNone/>
              <a:defRPr sz="1488" b="1"/>
            </a:lvl3pPr>
            <a:lvl4pPr marL="1134039" indent="0">
              <a:buNone/>
              <a:defRPr sz="1323" b="1"/>
            </a:lvl4pPr>
            <a:lvl5pPr marL="1512052" indent="0">
              <a:buNone/>
              <a:defRPr sz="1323" b="1"/>
            </a:lvl5pPr>
            <a:lvl6pPr marL="1890065" indent="0">
              <a:buNone/>
              <a:defRPr sz="1323" b="1"/>
            </a:lvl6pPr>
            <a:lvl7pPr marL="2268078" indent="0">
              <a:buNone/>
              <a:defRPr sz="1323" b="1"/>
            </a:lvl7pPr>
            <a:lvl8pPr marL="2646091" indent="0">
              <a:buNone/>
              <a:defRPr sz="1323" b="1"/>
            </a:lvl8pPr>
            <a:lvl9pPr marL="3024104" indent="0">
              <a:buNone/>
              <a:defRPr sz="132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xmlns="" id="{92569CB0-6C16-4AC0-BBF2-802B414178A4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036630" y="2356823"/>
            <a:ext cx="4760104" cy="36102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1543" b="0">
                <a:latin typeface="Montserrat" panose="00000500000000000000" pitchFamily="2" charset="-52"/>
              </a:defRPr>
            </a:lvl1pPr>
            <a:lvl2pPr marL="378013" indent="0">
              <a:buNone/>
              <a:defRPr sz="1654" b="1"/>
            </a:lvl2pPr>
            <a:lvl3pPr marL="756026" indent="0">
              <a:buNone/>
              <a:defRPr sz="1488" b="1"/>
            </a:lvl3pPr>
            <a:lvl4pPr marL="1134039" indent="0">
              <a:buNone/>
              <a:defRPr sz="1323" b="1"/>
            </a:lvl4pPr>
            <a:lvl5pPr marL="1512052" indent="0">
              <a:buNone/>
              <a:defRPr sz="1323" b="1"/>
            </a:lvl5pPr>
            <a:lvl6pPr marL="1890065" indent="0">
              <a:buNone/>
              <a:defRPr sz="1323" b="1"/>
            </a:lvl6pPr>
            <a:lvl7pPr marL="2268078" indent="0">
              <a:buNone/>
              <a:defRPr sz="1323" b="1"/>
            </a:lvl7pPr>
            <a:lvl8pPr marL="2646091" indent="0">
              <a:buNone/>
              <a:defRPr sz="1323" b="1"/>
            </a:lvl8pPr>
            <a:lvl9pPr marL="3024104" indent="0">
              <a:buNone/>
              <a:defRPr sz="132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pic>
        <p:nvPicPr>
          <p:cNvPr id="15" name="Рисунок 1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6604" t="32450" r="16792" b="33203"/>
          <a:stretch/>
        </p:blipFill>
        <p:spPr>
          <a:xfrm>
            <a:off x="277813" y="6827647"/>
            <a:ext cx="1257363" cy="284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904933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Объекты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364507CA-90BD-4F96-BA2B-63A4509CD278}"/>
              </a:ext>
            </a:extLst>
          </p:cNvPr>
          <p:cNvSpPr/>
          <p:nvPr/>
        </p:nvSpPr>
        <p:spPr>
          <a:xfrm>
            <a:off x="0" y="6620360"/>
            <a:ext cx="10080638" cy="621326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5605" tIns="37802" rIns="75605" bIns="3780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88" dirty="0">
                <a:solidFill>
                  <a:srgbClr val="FFFFFF"/>
                </a:solidFill>
              </a:rPr>
              <a:t> </a:t>
            </a:r>
            <a:endParaRPr lang="ru-RU" sz="1488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7813" y="576323"/>
            <a:ext cx="9525000" cy="62132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defRPr sz="1984">
                <a:solidFill>
                  <a:schemeClr val="bg2">
                    <a:lumMod val="50000"/>
                  </a:schemeClr>
                </a:solidFill>
                <a:latin typeface="Montserrat" panose="00000500000000000000" pitchFamily="2" charset="-52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39207" y="6739374"/>
            <a:ext cx="3402211" cy="38329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www.solid.ru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34672" y="6739374"/>
            <a:ext cx="2268141" cy="38329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503E5F0-59B3-42F5-8207-AE4D054C2BC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xmlns="" id="{65A4FC9F-E9AD-4968-8D06-D4F62C2CEA6F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277813" y="1593049"/>
            <a:ext cx="4663281" cy="401584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50000"/>
              </a:lnSpc>
              <a:buNone/>
              <a:defRPr sz="1323" b="1">
                <a:latin typeface="Montserrat" panose="00000500000000000000" pitchFamily="2" charset="-52"/>
              </a:defRPr>
            </a:lvl1pPr>
            <a:lvl2pPr marL="0" indent="201257">
              <a:defRPr sz="1323">
                <a:latin typeface="Montserrat" panose="00000500000000000000" pitchFamily="2" charset="-52"/>
              </a:defRPr>
            </a:lvl2pPr>
            <a:lvl3pPr marL="201257" indent="-201257">
              <a:defRPr sz="1213">
                <a:latin typeface="Montserrat" panose="00000500000000000000" pitchFamily="2" charset="-52"/>
              </a:defRPr>
            </a:lvl3pPr>
            <a:lvl4pPr marL="201257" indent="-201257">
              <a:defRPr sz="1102">
                <a:latin typeface="Montserrat" panose="00000500000000000000" pitchFamily="2" charset="-52"/>
              </a:defRPr>
            </a:lvl4pPr>
            <a:lvl5pPr marL="201257" indent="-201257">
              <a:defRPr sz="1102">
                <a:latin typeface="Montserrat" panose="00000500000000000000" pitchFamily="2" charset="-52"/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xmlns="" id="{613DCF4D-5D97-418E-9E8B-D15B2CF0096E}"/>
              </a:ext>
            </a:extLst>
          </p:cNvPr>
          <p:cNvSpPr>
            <a:spLocks noGrp="1"/>
          </p:cNvSpPr>
          <p:nvPr>
            <p:ph sz="half" idx="16"/>
          </p:nvPr>
        </p:nvSpPr>
        <p:spPr>
          <a:xfrm>
            <a:off x="5040315" y="1591734"/>
            <a:ext cx="4762498" cy="401584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50000"/>
              </a:lnSpc>
              <a:buNone/>
              <a:defRPr sz="1323" b="1">
                <a:latin typeface="Montserrat" panose="00000500000000000000" pitchFamily="2" charset="-52"/>
              </a:defRPr>
            </a:lvl1pPr>
            <a:lvl2pPr marL="0" indent="201257">
              <a:defRPr sz="1323">
                <a:latin typeface="Montserrat" panose="00000500000000000000" pitchFamily="2" charset="-52"/>
              </a:defRPr>
            </a:lvl2pPr>
            <a:lvl3pPr marL="201257" indent="-201257">
              <a:defRPr sz="1213">
                <a:latin typeface="Montserrat" panose="00000500000000000000" pitchFamily="2" charset="-52"/>
              </a:defRPr>
            </a:lvl3pPr>
            <a:lvl4pPr marL="201257" indent="-201257">
              <a:defRPr sz="1102">
                <a:latin typeface="Montserrat" panose="00000500000000000000" pitchFamily="2" charset="-52"/>
              </a:defRPr>
            </a:lvl4pPr>
            <a:lvl5pPr marL="201257" indent="-201257">
              <a:defRPr sz="1102">
                <a:latin typeface="Montserrat" panose="00000500000000000000" pitchFamily="2" charset="-52"/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6604" t="32450" r="16792" b="33203"/>
          <a:stretch/>
        </p:blipFill>
        <p:spPr>
          <a:xfrm>
            <a:off x="277813" y="6827647"/>
            <a:ext cx="1257363" cy="284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281246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Объекты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364507CA-90BD-4F96-BA2B-63A4509CD278}"/>
              </a:ext>
            </a:extLst>
          </p:cNvPr>
          <p:cNvSpPr/>
          <p:nvPr/>
        </p:nvSpPr>
        <p:spPr>
          <a:xfrm>
            <a:off x="0" y="6620360"/>
            <a:ext cx="10080638" cy="621326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5605" tIns="37802" rIns="75605" bIns="3780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88" dirty="0">
                <a:solidFill>
                  <a:srgbClr val="FFFFFF"/>
                </a:solidFill>
              </a:rPr>
              <a:t> </a:t>
            </a:r>
            <a:endParaRPr lang="ru-RU" sz="1488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7813" y="576323"/>
            <a:ext cx="9525000" cy="62132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defRPr sz="1984">
                <a:solidFill>
                  <a:schemeClr val="bg2">
                    <a:lumMod val="50000"/>
                  </a:schemeClr>
                </a:solidFill>
                <a:latin typeface="Montserrat" panose="00000500000000000000" pitchFamily="2" charset="-52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39207" y="6739374"/>
            <a:ext cx="3402211" cy="38329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www.solid.ru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34672" y="6739374"/>
            <a:ext cx="2268141" cy="38329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503E5F0-59B3-42F5-8207-AE4D054C2BC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xmlns="" id="{65A4FC9F-E9AD-4968-8D06-D4F62C2CEA6F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277813" y="1593049"/>
            <a:ext cx="2282031" cy="401584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50000"/>
              </a:lnSpc>
              <a:buNone/>
              <a:defRPr sz="1323" b="1">
                <a:latin typeface="Montserrat" panose="00000500000000000000" pitchFamily="2" charset="-52"/>
              </a:defRPr>
            </a:lvl1pPr>
            <a:lvl2pPr marL="0" indent="201257">
              <a:defRPr sz="1323">
                <a:latin typeface="Montserrat" panose="00000500000000000000" pitchFamily="2" charset="-52"/>
              </a:defRPr>
            </a:lvl2pPr>
            <a:lvl3pPr marL="201257" indent="-201257">
              <a:defRPr sz="1213">
                <a:latin typeface="Montserrat" panose="00000500000000000000" pitchFamily="2" charset="-52"/>
              </a:defRPr>
            </a:lvl3pPr>
            <a:lvl4pPr marL="201257" indent="-201257">
              <a:defRPr sz="1102">
                <a:latin typeface="Montserrat" panose="00000500000000000000" pitchFamily="2" charset="-52"/>
              </a:defRPr>
            </a:lvl4pPr>
            <a:lvl5pPr marL="201257" indent="-201257">
              <a:defRPr sz="1102">
                <a:latin typeface="Montserrat" panose="00000500000000000000" pitchFamily="2" charset="-52"/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xmlns="" id="{613DCF4D-5D97-418E-9E8B-D15B2CF0096E}"/>
              </a:ext>
            </a:extLst>
          </p:cNvPr>
          <p:cNvSpPr>
            <a:spLocks noGrp="1"/>
          </p:cNvSpPr>
          <p:nvPr>
            <p:ph sz="half" idx="16"/>
          </p:nvPr>
        </p:nvSpPr>
        <p:spPr>
          <a:xfrm>
            <a:off x="5040315" y="1591734"/>
            <a:ext cx="2282029" cy="401584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50000"/>
              </a:lnSpc>
              <a:buNone/>
              <a:defRPr sz="1323" b="1">
                <a:latin typeface="Montserrat" panose="00000500000000000000" pitchFamily="2" charset="-52"/>
              </a:defRPr>
            </a:lvl1pPr>
            <a:lvl2pPr marL="0" indent="201257">
              <a:defRPr sz="1323">
                <a:latin typeface="Montserrat" panose="00000500000000000000" pitchFamily="2" charset="-52"/>
              </a:defRPr>
            </a:lvl2pPr>
            <a:lvl3pPr marL="201257" indent="-201257">
              <a:defRPr sz="1213">
                <a:latin typeface="Montserrat" panose="00000500000000000000" pitchFamily="2" charset="-52"/>
              </a:defRPr>
            </a:lvl3pPr>
            <a:lvl4pPr marL="201257" indent="-201257">
              <a:defRPr sz="1102">
                <a:latin typeface="Montserrat" panose="00000500000000000000" pitchFamily="2" charset="-52"/>
              </a:defRPr>
            </a:lvl4pPr>
            <a:lvl5pPr marL="201257" indent="-201257">
              <a:defRPr sz="1102">
                <a:latin typeface="Montserrat" panose="00000500000000000000" pitchFamily="2" charset="-52"/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xmlns="" id="{3D8DB0E1-6EB1-4A3F-912A-DDABC7331DFC}"/>
              </a:ext>
            </a:extLst>
          </p:cNvPr>
          <p:cNvSpPr>
            <a:spLocks noGrp="1"/>
          </p:cNvSpPr>
          <p:nvPr>
            <p:ph sz="half" idx="17"/>
          </p:nvPr>
        </p:nvSpPr>
        <p:spPr>
          <a:xfrm>
            <a:off x="2659063" y="1591734"/>
            <a:ext cx="2282029" cy="401584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50000"/>
              </a:lnSpc>
              <a:buNone/>
              <a:defRPr sz="1323" b="1">
                <a:latin typeface="Montserrat" panose="00000500000000000000" pitchFamily="2" charset="-52"/>
              </a:defRPr>
            </a:lvl1pPr>
            <a:lvl2pPr marL="0" indent="201257">
              <a:defRPr sz="1323">
                <a:latin typeface="Montserrat" panose="00000500000000000000" pitchFamily="2" charset="-52"/>
              </a:defRPr>
            </a:lvl2pPr>
            <a:lvl3pPr marL="201257" indent="-201257">
              <a:defRPr sz="1213">
                <a:latin typeface="Montserrat" panose="00000500000000000000" pitchFamily="2" charset="-52"/>
              </a:defRPr>
            </a:lvl3pPr>
            <a:lvl4pPr marL="201257" indent="-201257">
              <a:defRPr sz="1102">
                <a:latin typeface="Montserrat" panose="00000500000000000000" pitchFamily="2" charset="-52"/>
              </a:defRPr>
            </a:lvl4pPr>
            <a:lvl5pPr marL="201257" indent="-201257">
              <a:defRPr sz="1102">
                <a:latin typeface="Montserrat" panose="00000500000000000000" pitchFamily="2" charset="-52"/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xmlns="" id="{17F02BB3-313C-4903-B41B-2831751BC954}"/>
              </a:ext>
            </a:extLst>
          </p:cNvPr>
          <p:cNvSpPr>
            <a:spLocks noGrp="1"/>
          </p:cNvSpPr>
          <p:nvPr>
            <p:ph sz="half" idx="18"/>
          </p:nvPr>
        </p:nvSpPr>
        <p:spPr>
          <a:xfrm>
            <a:off x="7421563" y="1591734"/>
            <a:ext cx="2381250" cy="401584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50000"/>
              </a:lnSpc>
              <a:buNone/>
              <a:defRPr sz="1323" b="1">
                <a:latin typeface="Montserrat" panose="00000500000000000000" pitchFamily="2" charset="-52"/>
              </a:defRPr>
            </a:lvl1pPr>
            <a:lvl2pPr marL="0" indent="201257">
              <a:defRPr sz="1323">
                <a:latin typeface="Montserrat" panose="00000500000000000000" pitchFamily="2" charset="-52"/>
              </a:defRPr>
            </a:lvl2pPr>
            <a:lvl3pPr marL="201257" indent="-201257">
              <a:defRPr sz="1213">
                <a:latin typeface="Montserrat" panose="00000500000000000000" pitchFamily="2" charset="-52"/>
              </a:defRPr>
            </a:lvl3pPr>
            <a:lvl4pPr marL="201257" indent="-201257">
              <a:defRPr sz="1102">
                <a:latin typeface="Montserrat" panose="00000500000000000000" pitchFamily="2" charset="-52"/>
              </a:defRPr>
            </a:lvl4pPr>
            <a:lvl5pPr marL="201257" indent="-201257">
              <a:defRPr sz="1102">
                <a:latin typeface="Montserrat" panose="00000500000000000000" pitchFamily="2" charset="-52"/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pic>
        <p:nvPicPr>
          <p:cNvPr id="12" name="Рисунок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6604" t="32450" r="16792" b="33203"/>
          <a:stretch/>
        </p:blipFill>
        <p:spPr>
          <a:xfrm>
            <a:off x="277813" y="6827647"/>
            <a:ext cx="1257363" cy="284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275497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Объект с заголов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364507CA-90BD-4F96-BA2B-63A4509CD278}"/>
              </a:ext>
            </a:extLst>
          </p:cNvPr>
          <p:cNvSpPr/>
          <p:nvPr/>
        </p:nvSpPr>
        <p:spPr>
          <a:xfrm>
            <a:off x="0" y="6620360"/>
            <a:ext cx="10080638" cy="621326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5605" tIns="37802" rIns="75605" bIns="3780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88" dirty="0">
                <a:solidFill>
                  <a:srgbClr val="FFFFFF"/>
                </a:solidFill>
              </a:rPr>
              <a:t> </a:t>
            </a:r>
            <a:endParaRPr lang="ru-RU" sz="1488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7813" y="576323"/>
            <a:ext cx="9525000" cy="62132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defRPr sz="1984">
                <a:solidFill>
                  <a:schemeClr val="bg2">
                    <a:lumMod val="50000"/>
                  </a:schemeClr>
                </a:solidFill>
                <a:latin typeface="Montserrat" panose="00000500000000000000" pitchFamily="2" charset="-52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39207" y="6739374"/>
            <a:ext cx="3402211" cy="38329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www.solid.ru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34672" y="6739374"/>
            <a:ext cx="2268141" cy="38329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503E5F0-59B3-42F5-8207-AE4D054C2BC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xmlns="" id="{65A4FC9F-E9AD-4968-8D06-D4F62C2CEA6F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277812" y="1593048"/>
            <a:ext cx="9524999" cy="465202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lnSpc>
                <a:spcPct val="150000"/>
              </a:lnSpc>
              <a:buNone/>
              <a:defRPr sz="1323" b="1">
                <a:latin typeface="Montserrat" panose="00000500000000000000" pitchFamily="2" charset="-52"/>
              </a:defRPr>
            </a:lvl1pPr>
            <a:lvl2pPr marL="0" indent="201257">
              <a:defRPr sz="1323">
                <a:latin typeface="Montserrat" panose="00000500000000000000" pitchFamily="2" charset="-52"/>
              </a:defRPr>
            </a:lvl2pPr>
            <a:lvl3pPr marL="201257" indent="-201257">
              <a:defRPr sz="1213">
                <a:latin typeface="Montserrat" panose="00000500000000000000" pitchFamily="2" charset="-52"/>
              </a:defRPr>
            </a:lvl3pPr>
            <a:lvl4pPr marL="201257" indent="-201257">
              <a:defRPr sz="1102">
                <a:latin typeface="Montserrat" panose="00000500000000000000" pitchFamily="2" charset="-52"/>
              </a:defRPr>
            </a:lvl4pPr>
            <a:lvl5pPr marL="201257" indent="-201257">
              <a:defRPr sz="1102">
                <a:latin typeface="Montserrat" panose="00000500000000000000" pitchFamily="2" charset="-52"/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6604" t="32450" r="16792" b="33203"/>
          <a:stretch/>
        </p:blipFill>
        <p:spPr>
          <a:xfrm>
            <a:off x="277813" y="6827647"/>
            <a:ext cx="1257363" cy="284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438908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Объект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364507CA-90BD-4F96-BA2B-63A4509CD278}"/>
              </a:ext>
            </a:extLst>
          </p:cNvPr>
          <p:cNvSpPr/>
          <p:nvPr/>
        </p:nvSpPr>
        <p:spPr>
          <a:xfrm>
            <a:off x="0" y="6620360"/>
            <a:ext cx="10080638" cy="621326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5605" tIns="37802" rIns="75605" bIns="3780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88" dirty="0">
                <a:solidFill>
                  <a:srgbClr val="FFFFFF"/>
                </a:solidFill>
              </a:rPr>
              <a:t> </a:t>
            </a:r>
            <a:endParaRPr lang="ru-RU" sz="1488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39207" y="6739374"/>
            <a:ext cx="3402211" cy="38329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www.solid.ru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34672" y="6739374"/>
            <a:ext cx="2268141" cy="38329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503E5F0-59B3-42F5-8207-AE4D054C2BC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xmlns="" id="{65A4FC9F-E9AD-4968-8D06-D4F62C2CEA6F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277813" y="576323"/>
            <a:ext cx="9524999" cy="56057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lnSpc>
                <a:spcPct val="150000"/>
              </a:lnSpc>
              <a:buNone/>
              <a:defRPr sz="1323" b="1">
                <a:latin typeface="Montserrat" panose="00000500000000000000" pitchFamily="2" charset="-52"/>
              </a:defRPr>
            </a:lvl1pPr>
            <a:lvl2pPr marL="0" indent="201257">
              <a:defRPr sz="1323">
                <a:latin typeface="Montserrat" panose="00000500000000000000" pitchFamily="2" charset="-52"/>
              </a:defRPr>
            </a:lvl2pPr>
            <a:lvl3pPr marL="201257" indent="-201257">
              <a:defRPr sz="1213">
                <a:latin typeface="Montserrat" panose="00000500000000000000" pitchFamily="2" charset="-52"/>
              </a:defRPr>
            </a:lvl3pPr>
            <a:lvl4pPr marL="201257" indent="-201257">
              <a:defRPr sz="1102">
                <a:latin typeface="Montserrat" panose="00000500000000000000" pitchFamily="2" charset="-52"/>
              </a:defRPr>
            </a:lvl4pPr>
            <a:lvl5pPr marL="201257" indent="-201257">
              <a:defRPr sz="1102">
                <a:latin typeface="Montserrat" panose="00000500000000000000" pitchFamily="2" charset="-52"/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6604" t="32450" r="16792" b="33203"/>
          <a:stretch/>
        </p:blipFill>
        <p:spPr>
          <a:xfrm>
            <a:off x="277813" y="6827647"/>
            <a:ext cx="1257363" cy="284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846743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Объект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364507CA-90BD-4F96-BA2B-63A4509CD278}"/>
              </a:ext>
            </a:extLst>
          </p:cNvPr>
          <p:cNvSpPr/>
          <p:nvPr/>
        </p:nvSpPr>
        <p:spPr>
          <a:xfrm>
            <a:off x="0" y="6620360"/>
            <a:ext cx="10080638" cy="621326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5605" tIns="37802" rIns="75605" bIns="3780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88" dirty="0">
                <a:solidFill>
                  <a:srgbClr val="FFFFFF"/>
                </a:solidFill>
              </a:rPr>
              <a:t> </a:t>
            </a:r>
            <a:endParaRPr lang="ru-RU" sz="1488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39207" y="6739374"/>
            <a:ext cx="3402211" cy="38329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www.solid.ru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34672" y="6739374"/>
            <a:ext cx="2268141" cy="38329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503E5F0-59B3-42F5-8207-AE4D054C2BC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xmlns="" id="{65A4FC9F-E9AD-4968-8D06-D4F62C2CEA6F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277813" y="3409595"/>
            <a:ext cx="9524999" cy="277249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lnSpc>
                <a:spcPct val="150000"/>
              </a:lnSpc>
              <a:buNone/>
              <a:defRPr sz="1323" b="1">
                <a:latin typeface="Montserrat" panose="00000500000000000000" pitchFamily="2" charset="-52"/>
              </a:defRPr>
            </a:lvl1pPr>
            <a:lvl2pPr marL="0" indent="201257">
              <a:defRPr sz="1323">
                <a:latin typeface="Montserrat" panose="00000500000000000000" pitchFamily="2" charset="-52"/>
              </a:defRPr>
            </a:lvl2pPr>
            <a:lvl3pPr marL="201257" indent="-201257">
              <a:defRPr sz="1213">
                <a:latin typeface="Montserrat" panose="00000500000000000000" pitchFamily="2" charset="-52"/>
              </a:defRPr>
            </a:lvl3pPr>
            <a:lvl4pPr marL="201257" indent="-201257">
              <a:defRPr sz="1102">
                <a:latin typeface="Montserrat" panose="00000500000000000000" pitchFamily="2" charset="-52"/>
              </a:defRPr>
            </a:lvl4pPr>
            <a:lvl5pPr marL="201257" indent="-201257">
              <a:defRPr sz="1102">
                <a:latin typeface="Montserrat" panose="00000500000000000000" pitchFamily="2" charset="-52"/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xmlns="" id="{E7C6D480-1A5E-41E7-AA25-F40266179891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277813" y="576322"/>
            <a:ext cx="9524999" cy="271425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lnSpc>
                <a:spcPct val="150000"/>
              </a:lnSpc>
              <a:buNone/>
              <a:defRPr sz="1323" b="1">
                <a:latin typeface="Montserrat" panose="00000500000000000000" pitchFamily="2" charset="-52"/>
              </a:defRPr>
            </a:lvl1pPr>
            <a:lvl2pPr marL="0" indent="201257">
              <a:defRPr sz="1323">
                <a:latin typeface="Montserrat" panose="00000500000000000000" pitchFamily="2" charset="-52"/>
              </a:defRPr>
            </a:lvl2pPr>
            <a:lvl3pPr marL="201257" indent="-201257">
              <a:defRPr sz="1213">
                <a:latin typeface="Montserrat" panose="00000500000000000000" pitchFamily="2" charset="-52"/>
              </a:defRPr>
            </a:lvl3pPr>
            <a:lvl4pPr marL="201257" indent="-201257">
              <a:defRPr sz="1102">
                <a:latin typeface="Montserrat" panose="00000500000000000000" pitchFamily="2" charset="-52"/>
              </a:defRPr>
            </a:lvl4pPr>
            <a:lvl5pPr marL="201257" indent="-201257">
              <a:defRPr sz="1102">
                <a:latin typeface="Montserrat" panose="00000500000000000000" pitchFamily="2" charset="-52"/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6604" t="32450" r="16792" b="33203"/>
          <a:stretch/>
        </p:blipFill>
        <p:spPr>
          <a:xfrm>
            <a:off x="277813" y="6827647"/>
            <a:ext cx="1257363" cy="284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021097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Объект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364507CA-90BD-4F96-BA2B-63A4509CD278}"/>
              </a:ext>
            </a:extLst>
          </p:cNvPr>
          <p:cNvSpPr/>
          <p:nvPr/>
        </p:nvSpPr>
        <p:spPr>
          <a:xfrm>
            <a:off x="0" y="6620360"/>
            <a:ext cx="10080638" cy="621326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5605" tIns="37802" rIns="75605" bIns="3780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88" dirty="0">
                <a:solidFill>
                  <a:srgbClr val="FFFFFF"/>
                </a:solidFill>
              </a:rPr>
              <a:t> </a:t>
            </a:r>
            <a:endParaRPr lang="ru-RU" sz="1488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39207" y="6739374"/>
            <a:ext cx="3402211" cy="38329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www.solid.ru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34672" y="6739374"/>
            <a:ext cx="2268141" cy="38329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503E5F0-59B3-42F5-8207-AE4D054C2BC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xmlns="" id="{65A4FC9F-E9AD-4968-8D06-D4F62C2CEA6F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277813" y="576322"/>
            <a:ext cx="9524999" cy="250562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lnSpc>
                <a:spcPct val="150000"/>
              </a:lnSpc>
              <a:buNone/>
              <a:defRPr sz="1323" b="1">
                <a:latin typeface="Montserrat" panose="00000500000000000000" pitchFamily="2" charset="-52"/>
              </a:defRPr>
            </a:lvl1pPr>
            <a:lvl2pPr marL="0" indent="201257">
              <a:defRPr sz="1323">
                <a:latin typeface="Montserrat" panose="00000500000000000000" pitchFamily="2" charset="-52"/>
              </a:defRPr>
            </a:lvl2pPr>
            <a:lvl3pPr marL="201257" indent="-201257">
              <a:defRPr sz="1213">
                <a:latin typeface="Montserrat" panose="00000500000000000000" pitchFamily="2" charset="-52"/>
              </a:defRPr>
            </a:lvl3pPr>
            <a:lvl4pPr marL="201257" indent="-201257">
              <a:defRPr sz="1102">
                <a:latin typeface="Montserrat" panose="00000500000000000000" pitchFamily="2" charset="-52"/>
              </a:defRPr>
            </a:lvl4pPr>
            <a:lvl5pPr marL="201257" indent="-201257">
              <a:defRPr sz="1102">
                <a:latin typeface="Montserrat" panose="00000500000000000000" pitchFamily="2" charset="-52"/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xmlns="" id="{AD65954D-FC22-4673-9C3F-1650C0D49C46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277814" y="3200958"/>
            <a:ext cx="3021912" cy="29811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lnSpc>
                <a:spcPct val="150000"/>
              </a:lnSpc>
              <a:buNone/>
              <a:defRPr sz="1323" b="1">
                <a:latin typeface="Montserrat" panose="00000500000000000000" pitchFamily="2" charset="-52"/>
              </a:defRPr>
            </a:lvl1pPr>
            <a:lvl2pPr marL="0" indent="201257">
              <a:defRPr sz="1323">
                <a:latin typeface="Montserrat" panose="00000500000000000000" pitchFamily="2" charset="-52"/>
              </a:defRPr>
            </a:lvl2pPr>
            <a:lvl3pPr marL="201257" indent="-201257">
              <a:defRPr sz="1213">
                <a:latin typeface="Montserrat" panose="00000500000000000000" pitchFamily="2" charset="-52"/>
              </a:defRPr>
            </a:lvl3pPr>
            <a:lvl4pPr marL="201257" indent="-201257">
              <a:defRPr sz="1102">
                <a:latin typeface="Montserrat" panose="00000500000000000000" pitchFamily="2" charset="-52"/>
              </a:defRPr>
            </a:lvl4pPr>
            <a:lvl5pPr marL="201257" indent="-201257">
              <a:defRPr sz="1102">
                <a:latin typeface="Montserrat" panose="00000500000000000000" pitchFamily="2" charset="-52"/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xmlns="" id="{9D9D32F4-4E4E-4156-8E6B-B81E7FB1782F}"/>
              </a:ext>
            </a:extLst>
          </p:cNvPr>
          <p:cNvSpPr>
            <a:spLocks noGrp="1"/>
          </p:cNvSpPr>
          <p:nvPr>
            <p:ph sz="half" idx="16"/>
          </p:nvPr>
        </p:nvSpPr>
        <p:spPr>
          <a:xfrm>
            <a:off x="3529357" y="3200956"/>
            <a:ext cx="3021912" cy="29811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lnSpc>
                <a:spcPct val="150000"/>
              </a:lnSpc>
              <a:buNone/>
              <a:defRPr sz="1323" b="1">
                <a:latin typeface="Montserrat" panose="00000500000000000000" pitchFamily="2" charset="-52"/>
              </a:defRPr>
            </a:lvl1pPr>
            <a:lvl2pPr marL="0" indent="201257">
              <a:defRPr sz="1323">
                <a:latin typeface="Montserrat" panose="00000500000000000000" pitchFamily="2" charset="-52"/>
              </a:defRPr>
            </a:lvl2pPr>
            <a:lvl3pPr marL="201257" indent="-201257">
              <a:defRPr sz="1213">
                <a:latin typeface="Montserrat" panose="00000500000000000000" pitchFamily="2" charset="-52"/>
              </a:defRPr>
            </a:lvl3pPr>
            <a:lvl4pPr marL="201257" indent="-201257">
              <a:defRPr sz="1102">
                <a:latin typeface="Montserrat" panose="00000500000000000000" pitchFamily="2" charset="-52"/>
              </a:defRPr>
            </a:lvl4pPr>
            <a:lvl5pPr marL="201257" indent="-201257">
              <a:defRPr sz="1102">
                <a:latin typeface="Montserrat" panose="00000500000000000000" pitchFamily="2" charset="-52"/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xmlns="" id="{C539B269-C78E-42B9-BF64-F6BF0A20CA36}"/>
              </a:ext>
            </a:extLst>
          </p:cNvPr>
          <p:cNvSpPr>
            <a:spLocks noGrp="1"/>
          </p:cNvSpPr>
          <p:nvPr>
            <p:ph sz="half" idx="17"/>
          </p:nvPr>
        </p:nvSpPr>
        <p:spPr>
          <a:xfrm>
            <a:off x="6780899" y="3200956"/>
            <a:ext cx="3021912" cy="29811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lnSpc>
                <a:spcPct val="150000"/>
              </a:lnSpc>
              <a:buNone/>
              <a:defRPr sz="1323" b="1">
                <a:latin typeface="Montserrat" panose="00000500000000000000" pitchFamily="2" charset="-52"/>
              </a:defRPr>
            </a:lvl1pPr>
            <a:lvl2pPr marL="0" indent="201257">
              <a:defRPr sz="1323">
                <a:latin typeface="Montserrat" panose="00000500000000000000" pitchFamily="2" charset="-52"/>
              </a:defRPr>
            </a:lvl2pPr>
            <a:lvl3pPr marL="201257" indent="-201257">
              <a:defRPr sz="1213">
                <a:latin typeface="Montserrat" panose="00000500000000000000" pitchFamily="2" charset="-52"/>
              </a:defRPr>
            </a:lvl3pPr>
            <a:lvl4pPr marL="201257" indent="-201257">
              <a:defRPr sz="1102">
                <a:latin typeface="Montserrat" panose="00000500000000000000" pitchFamily="2" charset="-52"/>
              </a:defRPr>
            </a:lvl4pPr>
            <a:lvl5pPr marL="201257" indent="-201257">
              <a:defRPr sz="1102">
                <a:latin typeface="Montserrat" panose="00000500000000000000" pitchFamily="2" charset="-52"/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6604" t="32450" r="16792" b="33203"/>
          <a:stretch/>
        </p:blipFill>
        <p:spPr>
          <a:xfrm>
            <a:off x="277813" y="6827647"/>
            <a:ext cx="1257363" cy="284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031633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F55C5D13-65A7-485F-996C-2D7D3EED3198}"/>
              </a:ext>
            </a:extLst>
          </p:cNvPr>
          <p:cNvSpPr/>
          <p:nvPr/>
        </p:nvSpPr>
        <p:spPr>
          <a:xfrm>
            <a:off x="0" y="6620360"/>
            <a:ext cx="10080638" cy="621326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5605" tIns="37802" rIns="75605" bIns="3780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88" dirty="0">
                <a:solidFill>
                  <a:srgbClr val="FFFFFF"/>
                </a:solidFill>
              </a:rPr>
              <a:t> </a:t>
            </a:r>
            <a:endParaRPr lang="ru-RU" sz="1488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39207" y="6739374"/>
            <a:ext cx="3402211" cy="38329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www.solid.ru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34672" y="6739374"/>
            <a:ext cx="2268141" cy="38329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503E5F0-59B3-42F5-8207-AE4D054C2BC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xmlns="" id="{81C0F515-4BBD-4AB6-A1C2-D7CC1B619A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7813" y="576323"/>
            <a:ext cx="9525000" cy="62132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defRPr sz="1984" b="0">
                <a:solidFill>
                  <a:schemeClr val="tx1"/>
                </a:solidFill>
                <a:latin typeface="Montserrat" panose="00000500000000000000" pitchFamily="2" charset="-52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xmlns="" id="{7854FF64-4E97-4BB0-B7BE-81E9D4A07CBC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277813" y="1316664"/>
            <a:ext cx="9525000" cy="499139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1323" b="1">
                <a:latin typeface="Montserrat" panose="00000500000000000000" pitchFamily="2" charset="-52"/>
              </a:defRPr>
            </a:lvl1pPr>
            <a:lvl2pPr marL="0" indent="201257">
              <a:defRPr sz="1323">
                <a:latin typeface="Montserrat" panose="00000500000000000000" pitchFamily="2" charset="-52"/>
              </a:defRPr>
            </a:lvl2pPr>
            <a:lvl3pPr marL="201257" indent="-201257">
              <a:defRPr sz="1213">
                <a:latin typeface="Montserrat" panose="00000500000000000000" pitchFamily="2" charset="-52"/>
              </a:defRPr>
            </a:lvl3pPr>
            <a:lvl4pPr marL="201257" indent="-201257">
              <a:defRPr sz="1102">
                <a:latin typeface="Montserrat" panose="00000500000000000000" pitchFamily="2" charset="-52"/>
              </a:defRPr>
            </a:lvl4pPr>
            <a:lvl5pPr marL="201257" indent="-201257">
              <a:defRPr sz="1102">
                <a:latin typeface="Montserrat" panose="00000500000000000000" pitchFamily="2" charset="-52"/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6604" t="32450" r="16792" b="33203"/>
          <a:stretch/>
        </p:blipFill>
        <p:spPr>
          <a:xfrm>
            <a:off x="277813" y="6827647"/>
            <a:ext cx="1257363" cy="284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83309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Титульный лист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CE2B4C6-85EB-4DEF-AA9E-909609F6F55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5558" y="5542809"/>
            <a:ext cx="8694539" cy="139153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46" b="1">
                <a:solidFill>
                  <a:srgbClr val="CC0000"/>
                </a:solidFill>
                <a:effectLst/>
                <a:latin typeface="Montserrat" panose="00000500000000000000" pitchFamily="2" charset="-52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6466" t="30880" r="15682" b="32750"/>
          <a:stretch/>
        </p:blipFill>
        <p:spPr>
          <a:xfrm>
            <a:off x="7412258" y="503312"/>
            <a:ext cx="2236566" cy="526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11995205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pos="2857">
          <p15:clr>
            <a:srgbClr val="FBAE40"/>
          </p15:clr>
        </p15:guide>
        <p15:guide id="2" pos="315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05348597-C226-4039-8333-DA610F1B04D4}"/>
              </a:ext>
            </a:extLst>
          </p:cNvPr>
          <p:cNvSpPr/>
          <p:nvPr userDrawn="1"/>
        </p:nvSpPr>
        <p:spPr>
          <a:xfrm>
            <a:off x="0" y="6620361"/>
            <a:ext cx="10080638" cy="621325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1993" tIns="35997" rIns="71993" bIns="3599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17" dirty="0">
                <a:solidFill>
                  <a:srgbClr val="FFFFFF"/>
                </a:solidFill>
              </a:rPr>
              <a:t> </a:t>
            </a:r>
            <a:endParaRPr lang="ru-RU" sz="1417" dirty="0">
              <a:solidFill>
                <a:srgbClr val="FFFFFF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E0DC5509-80EA-4183-9C78-DCBB2E6A6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39207" y="6739375"/>
            <a:ext cx="3402211" cy="38329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www.solid.ru</a:t>
            </a:r>
            <a:endParaRPr lang="ru-RU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C44EA217-D51E-49D1-83AE-5830F22E4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34672" y="6739375"/>
            <a:ext cx="2268141" cy="38329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503E5F0-59B3-42F5-8207-AE4D054C2BC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xmlns="" id="{7D061AED-53DD-4FBB-831F-6949CB68F9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7813" y="576324"/>
            <a:ext cx="9525000" cy="62132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defRPr sz="1890" b="0">
                <a:solidFill>
                  <a:schemeClr val="tx1"/>
                </a:solidFill>
                <a:latin typeface="Montserrat" panose="00000500000000000000" pitchFamily="2" charset="-52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xmlns="" id="{91912489-5536-4432-B48B-60257A65AD09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277813" y="1316664"/>
            <a:ext cx="9525000" cy="499139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1260" b="1">
                <a:latin typeface="Montserrat" panose="00000500000000000000" pitchFamily="2" charset="-52"/>
              </a:defRPr>
            </a:lvl1pPr>
            <a:lvl2pPr marL="0" indent="191655">
              <a:defRPr sz="1260">
                <a:latin typeface="Montserrat" panose="00000500000000000000" pitchFamily="2" charset="-52"/>
              </a:defRPr>
            </a:lvl2pPr>
            <a:lvl3pPr marL="191655" indent="-191655">
              <a:defRPr sz="1155">
                <a:latin typeface="Montserrat" panose="00000500000000000000" pitchFamily="2" charset="-52"/>
              </a:defRPr>
            </a:lvl3pPr>
            <a:lvl4pPr marL="191655" indent="-191655">
              <a:defRPr sz="1050">
                <a:latin typeface="Montserrat" panose="00000500000000000000" pitchFamily="2" charset="-52"/>
              </a:defRPr>
            </a:lvl4pPr>
            <a:lvl5pPr marL="191655" indent="-191655">
              <a:defRPr sz="1050">
                <a:latin typeface="Montserrat" panose="00000500000000000000" pitchFamily="2" charset="-52"/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6604" t="32450" r="16792" b="33203"/>
          <a:stretch/>
        </p:blipFill>
        <p:spPr>
          <a:xfrm>
            <a:off x="277813" y="6827647"/>
            <a:ext cx="1257363" cy="284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56861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Титульный лист_2">
    <p:bg>
      <p:bgPr>
        <a:solidFill>
          <a:srgbClr val="CC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6604" t="32450" r="16792" b="33203"/>
          <a:stretch/>
        </p:blipFill>
        <p:spPr>
          <a:xfrm>
            <a:off x="7488584" y="6234151"/>
            <a:ext cx="2180967" cy="494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3298608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  <p15:guide id="3" orient="horz" pos="1701" userDrawn="1">
          <p15:clr>
            <a:srgbClr val="FBAE40"/>
          </p15:clr>
        </p15:guide>
        <p15:guide id="4" pos="3175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итульный лист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6466" t="30880" r="15682" b="32750"/>
          <a:stretch/>
        </p:blipFill>
        <p:spPr>
          <a:xfrm>
            <a:off x="7484266" y="6047928"/>
            <a:ext cx="2236566" cy="526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61435917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  <p15:guide id="3" orient="horz" pos="1701" userDrawn="1">
          <p15:clr>
            <a:srgbClr val="FBAE40"/>
          </p15:clr>
        </p15:guide>
        <p15:guide id="4" pos="3175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екстов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364507CA-90BD-4F96-BA2B-63A4509CD278}"/>
              </a:ext>
            </a:extLst>
          </p:cNvPr>
          <p:cNvSpPr/>
          <p:nvPr/>
        </p:nvSpPr>
        <p:spPr>
          <a:xfrm>
            <a:off x="0" y="6620360"/>
            <a:ext cx="10080638" cy="621326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5605" tIns="37802" rIns="75605" bIns="3780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88" dirty="0">
                <a:solidFill>
                  <a:srgbClr val="FFFFFF"/>
                </a:solidFill>
              </a:rPr>
              <a:t> </a:t>
            </a:r>
            <a:endParaRPr lang="ru-RU" sz="1488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7813" y="576323"/>
            <a:ext cx="9525000" cy="621326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1984">
                <a:solidFill>
                  <a:schemeClr val="bg2">
                    <a:lumMod val="50000"/>
                  </a:schemeClr>
                </a:solidFill>
                <a:latin typeface="Montserrat" panose="00000500000000000000" pitchFamily="2" charset="-52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80972" y="1458128"/>
            <a:ext cx="9521840" cy="62132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646" b="1">
                <a:solidFill>
                  <a:srgbClr val="CC0000"/>
                </a:solidFill>
                <a:latin typeface="Montserrat" panose="00000500000000000000" pitchFamily="2" charset="-52"/>
              </a:defRPr>
            </a:lvl1pPr>
            <a:lvl2pPr marL="378013" indent="0" algn="ctr">
              <a:buNone/>
              <a:defRPr sz="1654"/>
            </a:lvl2pPr>
            <a:lvl3pPr marL="756026" indent="0" algn="ctr">
              <a:buNone/>
              <a:defRPr sz="1488"/>
            </a:lvl3pPr>
            <a:lvl4pPr marL="1134039" indent="0" algn="ctr">
              <a:buNone/>
              <a:defRPr sz="1323"/>
            </a:lvl4pPr>
            <a:lvl5pPr marL="1512052" indent="0" algn="ctr">
              <a:buNone/>
              <a:defRPr sz="1323"/>
            </a:lvl5pPr>
            <a:lvl6pPr marL="1890065" indent="0" algn="ctr">
              <a:buNone/>
              <a:defRPr sz="1323"/>
            </a:lvl6pPr>
            <a:lvl7pPr marL="2268078" indent="0" algn="ctr">
              <a:buNone/>
              <a:defRPr sz="1323"/>
            </a:lvl7pPr>
            <a:lvl8pPr marL="2646091" indent="0" algn="ctr">
              <a:buNone/>
              <a:defRPr sz="1323"/>
            </a:lvl8pPr>
            <a:lvl9pPr marL="3024104" indent="0" algn="ctr">
              <a:buNone/>
              <a:defRPr sz="1323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39207" y="6739374"/>
            <a:ext cx="3402211" cy="38329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www.solid.ru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34672" y="6739374"/>
            <a:ext cx="2268141" cy="38329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503E5F0-59B3-42F5-8207-AE4D054C2BC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xmlns="" id="{3DCD6A81-FB0A-498D-A607-B5C694AFB2E0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277813" y="2213020"/>
            <a:ext cx="9521840" cy="228039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23">
                <a:solidFill>
                  <a:schemeClr val="tx1"/>
                </a:solidFill>
                <a:latin typeface="Montserrat" panose="00000500000000000000" pitchFamily="2" charset="-52"/>
              </a:defRPr>
            </a:lvl1pPr>
            <a:lvl2pPr marL="378013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026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403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05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065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07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609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410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6604" t="32450" r="16792" b="33203"/>
          <a:stretch/>
        </p:blipFill>
        <p:spPr>
          <a:xfrm>
            <a:off x="277813" y="6827647"/>
            <a:ext cx="1257363" cy="284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01698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с таблиц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Таблица 12">
            <a:extLst>
              <a:ext uri="{FF2B5EF4-FFF2-40B4-BE49-F238E27FC236}">
                <a16:creationId xmlns:a16="http://schemas.microsoft.com/office/drawing/2014/main" xmlns="" id="{1318678D-4CCD-4E16-805F-E864BCC0B926}"/>
              </a:ext>
            </a:extLst>
          </p:cNvPr>
          <p:cNvSpPr>
            <a:spLocks noGrp="1"/>
          </p:cNvSpPr>
          <p:nvPr>
            <p:ph type="tbl" sz="quarter" idx="14"/>
          </p:nvPr>
        </p:nvSpPr>
        <p:spPr>
          <a:xfrm>
            <a:off x="278268" y="2593086"/>
            <a:ext cx="9520590" cy="2025214"/>
          </a:xfrm>
        </p:spPr>
        <p:txBody>
          <a:bodyPr anchor="t">
            <a:normAutofit/>
          </a:bodyPr>
          <a:lstStyle>
            <a:lvl1pPr>
              <a:defRPr sz="1323">
                <a:latin typeface="Montserrat" panose="00000500000000000000" pitchFamily="2" charset="-52"/>
              </a:defRPr>
            </a:lvl1pPr>
          </a:lstStyle>
          <a:p>
            <a:r>
              <a:rPr lang="ru-RU"/>
              <a:t>Вставка таблицы</a:t>
            </a:r>
            <a:endParaRPr lang="ru-RU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364507CA-90BD-4F96-BA2B-63A4509CD278}"/>
              </a:ext>
            </a:extLst>
          </p:cNvPr>
          <p:cNvSpPr/>
          <p:nvPr/>
        </p:nvSpPr>
        <p:spPr>
          <a:xfrm>
            <a:off x="0" y="6620360"/>
            <a:ext cx="10080638" cy="621326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5605" tIns="37802" rIns="75605" bIns="3780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88" dirty="0">
                <a:solidFill>
                  <a:srgbClr val="FFFFFF"/>
                </a:solidFill>
              </a:rPr>
              <a:t> </a:t>
            </a:r>
            <a:endParaRPr lang="ru-RU" sz="1488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7813" y="576323"/>
            <a:ext cx="9525000" cy="621326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1984">
                <a:solidFill>
                  <a:schemeClr val="bg2">
                    <a:lumMod val="50000"/>
                  </a:schemeClr>
                </a:solidFill>
                <a:latin typeface="Montserrat" panose="00000500000000000000" pitchFamily="2" charset="-52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80972" y="1458128"/>
            <a:ext cx="9521840" cy="62132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646" b="1">
                <a:solidFill>
                  <a:srgbClr val="CC0000"/>
                </a:solidFill>
                <a:latin typeface="Montserrat" panose="00000500000000000000" pitchFamily="2" charset="-52"/>
              </a:defRPr>
            </a:lvl1pPr>
            <a:lvl2pPr marL="378013" indent="0" algn="ctr">
              <a:buNone/>
              <a:defRPr sz="1654"/>
            </a:lvl2pPr>
            <a:lvl3pPr marL="756026" indent="0" algn="ctr">
              <a:buNone/>
              <a:defRPr sz="1488"/>
            </a:lvl3pPr>
            <a:lvl4pPr marL="1134039" indent="0" algn="ctr">
              <a:buNone/>
              <a:defRPr sz="1323"/>
            </a:lvl4pPr>
            <a:lvl5pPr marL="1512052" indent="0" algn="ctr">
              <a:buNone/>
              <a:defRPr sz="1323"/>
            </a:lvl5pPr>
            <a:lvl6pPr marL="1890065" indent="0" algn="ctr">
              <a:buNone/>
              <a:defRPr sz="1323"/>
            </a:lvl6pPr>
            <a:lvl7pPr marL="2268078" indent="0" algn="ctr">
              <a:buNone/>
              <a:defRPr sz="1323"/>
            </a:lvl7pPr>
            <a:lvl8pPr marL="2646091" indent="0" algn="ctr">
              <a:buNone/>
              <a:defRPr sz="1323"/>
            </a:lvl8pPr>
            <a:lvl9pPr marL="3024104" indent="0" algn="ctr">
              <a:buNone/>
              <a:defRPr sz="1323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39207" y="6739374"/>
            <a:ext cx="3402211" cy="38329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www.solid.ru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34672" y="6739374"/>
            <a:ext cx="2268141" cy="38329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503E5F0-59B3-42F5-8207-AE4D054C2BC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Текст 2">
            <a:extLst>
              <a:ext uri="{FF2B5EF4-FFF2-40B4-BE49-F238E27FC236}">
                <a16:creationId xmlns:a16="http://schemas.microsoft.com/office/drawing/2014/main" xmlns="" id="{CC297A0C-5BCE-4541-B33C-4EF77C0478EA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277812" y="5930143"/>
            <a:ext cx="9104520" cy="46258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882">
                <a:solidFill>
                  <a:schemeClr val="tx1">
                    <a:tint val="75000"/>
                  </a:schemeClr>
                </a:solidFill>
                <a:latin typeface="Montserrat" panose="00000500000000000000" pitchFamily="2" charset="-52"/>
              </a:defRPr>
            </a:lvl1pPr>
            <a:lvl2pPr marL="504017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8035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205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606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200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4104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812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213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6604" t="32450" r="16792" b="33203"/>
          <a:stretch/>
        </p:blipFill>
        <p:spPr>
          <a:xfrm>
            <a:off x="277813" y="6827647"/>
            <a:ext cx="1257363" cy="284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60105781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  <p15:guide id="3" orient="horz" pos="1701" userDrawn="1">
          <p15:clr>
            <a:srgbClr val="FBAE40"/>
          </p15:clr>
        </p15:guide>
        <p15:guide id="4" pos="317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, текст с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364507CA-90BD-4F96-BA2B-63A4509CD278}"/>
              </a:ext>
            </a:extLst>
          </p:cNvPr>
          <p:cNvSpPr/>
          <p:nvPr/>
        </p:nvSpPr>
        <p:spPr>
          <a:xfrm>
            <a:off x="0" y="6620360"/>
            <a:ext cx="10080638" cy="621326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5605" tIns="37802" rIns="75605" bIns="3780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88" dirty="0">
                <a:solidFill>
                  <a:srgbClr val="FFFFFF"/>
                </a:solidFill>
              </a:rPr>
              <a:t> </a:t>
            </a:r>
            <a:endParaRPr lang="ru-RU" sz="1488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7813" y="576323"/>
            <a:ext cx="9525000" cy="621326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1984">
                <a:solidFill>
                  <a:schemeClr val="bg2">
                    <a:lumMod val="50000"/>
                  </a:schemeClr>
                </a:solidFill>
                <a:latin typeface="Montserrat" panose="00000500000000000000" pitchFamily="2" charset="-52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80972" y="1458128"/>
            <a:ext cx="9521840" cy="62132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646" b="1">
                <a:solidFill>
                  <a:srgbClr val="CC0000"/>
                </a:solidFill>
                <a:latin typeface="Montserrat" panose="00000500000000000000" pitchFamily="2" charset="-52"/>
              </a:defRPr>
            </a:lvl1pPr>
            <a:lvl2pPr marL="378013" indent="0" algn="ctr">
              <a:buNone/>
              <a:defRPr sz="1654"/>
            </a:lvl2pPr>
            <a:lvl3pPr marL="756026" indent="0" algn="ctr">
              <a:buNone/>
              <a:defRPr sz="1488"/>
            </a:lvl3pPr>
            <a:lvl4pPr marL="1134039" indent="0" algn="ctr">
              <a:buNone/>
              <a:defRPr sz="1323"/>
            </a:lvl4pPr>
            <a:lvl5pPr marL="1512052" indent="0" algn="ctr">
              <a:buNone/>
              <a:defRPr sz="1323"/>
            </a:lvl5pPr>
            <a:lvl6pPr marL="1890065" indent="0" algn="ctr">
              <a:buNone/>
              <a:defRPr sz="1323"/>
            </a:lvl6pPr>
            <a:lvl7pPr marL="2268078" indent="0" algn="ctr">
              <a:buNone/>
              <a:defRPr sz="1323"/>
            </a:lvl7pPr>
            <a:lvl8pPr marL="2646091" indent="0" algn="ctr">
              <a:buNone/>
              <a:defRPr sz="1323"/>
            </a:lvl8pPr>
            <a:lvl9pPr marL="3024104" indent="0" algn="ctr">
              <a:buNone/>
              <a:defRPr sz="1323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39207" y="6739374"/>
            <a:ext cx="3402211" cy="38329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www.solid.ru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34672" y="6739374"/>
            <a:ext cx="2268141" cy="38329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503E5F0-59B3-42F5-8207-AE4D054C2BC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xmlns="" id="{3DCD6A81-FB0A-498D-A607-B5C694AFB2E0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277812" y="2213021"/>
            <a:ext cx="4564063" cy="37885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23" b="1">
                <a:solidFill>
                  <a:schemeClr val="tx1"/>
                </a:solidFill>
                <a:latin typeface="Montserrat" panose="00000500000000000000" pitchFamily="2" charset="-52"/>
              </a:defRPr>
            </a:lvl1pPr>
            <a:lvl2pPr marL="378013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026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403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05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065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07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609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410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xmlns="" id="{40D9E098-DDEE-425E-B7AB-B9131DB03FC8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5040313" y="2223967"/>
            <a:ext cx="4762500" cy="414707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50000"/>
              </a:lnSpc>
              <a:buNone/>
              <a:defRPr sz="1323" b="1">
                <a:latin typeface="Montserrat" panose="00000500000000000000" pitchFamily="2" charset="-52"/>
              </a:defRPr>
            </a:lvl1pPr>
            <a:lvl2pPr marL="0" indent="201257">
              <a:defRPr sz="1323">
                <a:latin typeface="Montserrat" panose="00000500000000000000" pitchFamily="2" charset="-52"/>
              </a:defRPr>
            </a:lvl2pPr>
            <a:lvl3pPr marL="201257" indent="-201257">
              <a:defRPr sz="1213">
                <a:latin typeface="Montserrat" panose="00000500000000000000" pitchFamily="2" charset="-52"/>
              </a:defRPr>
            </a:lvl3pPr>
            <a:lvl4pPr marL="201257" indent="-201257">
              <a:defRPr sz="1102">
                <a:latin typeface="Montserrat" panose="00000500000000000000" pitchFamily="2" charset="-52"/>
              </a:defRPr>
            </a:lvl4pPr>
            <a:lvl5pPr marL="201257" indent="-201257">
              <a:defRPr sz="1102">
                <a:latin typeface="Montserrat" panose="00000500000000000000" pitchFamily="2" charset="-52"/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xmlns="" id="{7711D6CD-9FAC-426B-B570-D5E792138F28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277780" y="2651997"/>
            <a:ext cx="4564063" cy="371904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23">
                <a:solidFill>
                  <a:schemeClr val="tx1"/>
                </a:solidFill>
                <a:latin typeface="Montserrat" panose="00000500000000000000" pitchFamily="2" charset="-52"/>
              </a:defRPr>
            </a:lvl1pPr>
            <a:lvl2pPr marL="378013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026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403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05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065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07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609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410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6604" t="32450" r="16792" b="33203"/>
          <a:stretch/>
        </p:blipFill>
        <p:spPr>
          <a:xfrm>
            <a:off x="277813" y="6827647"/>
            <a:ext cx="1257363" cy="284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41785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екст с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364507CA-90BD-4F96-BA2B-63A4509CD278}"/>
              </a:ext>
            </a:extLst>
          </p:cNvPr>
          <p:cNvSpPr/>
          <p:nvPr/>
        </p:nvSpPr>
        <p:spPr>
          <a:xfrm>
            <a:off x="0" y="6620360"/>
            <a:ext cx="10080638" cy="621326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5605" tIns="37802" rIns="75605" bIns="3780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88" dirty="0">
                <a:solidFill>
                  <a:srgbClr val="FFFFFF"/>
                </a:solidFill>
              </a:rPr>
              <a:t> </a:t>
            </a:r>
            <a:endParaRPr lang="ru-RU" sz="1488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7813" y="576323"/>
            <a:ext cx="4560871" cy="621326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1984">
                <a:solidFill>
                  <a:schemeClr val="bg2">
                    <a:lumMod val="50000"/>
                  </a:schemeClr>
                </a:solidFill>
                <a:latin typeface="Montserrat" panose="00000500000000000000" pitchFamily="2" charset="-52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39207" y="6739374"/>
            <a:ext cx="3402211" cy="38329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www.solid.ru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34672" y="6739374"/>
            <a:ext cx="2268141" cy="38329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503E5F0-59B3-42F5-8207-AE4D054C2BC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xmlns="" id="{40D9E098-DDEE-425E-B7AB-B9131DB03FC8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5040312" y="-1"/>
            <a:ext cx="5040313" cy="662036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lnSpc>
                <a:spcPct val="150000"/>
              </a:lnSpc>
              <a:buNone/>
              <a:defRPr sz="1323" b="1">
                <a:latin typeface="Montserrat" panose="00000500000000000000" pitchFamily="2" charset="-52"/>
              </a:defRPr>
            </a:lvl1pPr>
            <a:lvl2pPr marL="0" indent="201257">
              <a:defRPr sz="1323">
                <a:latin typeface="Montserrat" panose="00000500000000000000" pitchFamily="2" charset="-52"/>
              </a:defRPr>
            </a:lvl2pPr>
            <a:lvl3pPr marL="201257" indent="-201257">
              <a:defRPr sz="1213">
                <a:latin typeface="Montserrat" panose="00000500000000000000" pitchFamily="2" charset="-52"/>
              </a:defRPr>
            </a:lvl3pPr>
            <a:lvl4pPr marL="201257" indent="-201257">
              <a:defRPr sz="1102">
                <a:latin typeface="Montserrat" panose="00000500000000000000" pitchFamily="2" charset="-52"/>
              </a:defRPr>
            </a:lvl4pPr>
            <a:lvl5pPr marL="201257" indent="-201257">
              <a:defRPr sz="1102">
                <a:latin typeface="Montserrat" panose="00000500000000000000" pitchFamily="2" charset="-52"/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xmlns="" id="{0C787ED0-701B-4227-8271-5F3FB172A70D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277812" y="1584101"/>
            <a:ext cx="4564063" cy="37885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23" b="1">
                <a:solidFill>
                  <a:schemeClr val="tx1"/>
                </a:solidFill>
                <a:latin typeface="Montserrat" panose="00000500000000000000" pitchFamily="2" charset="-52"/>
              </a:defRPr>
            </a:lvl1pPr>
            <a:lvl2pPr marL="378013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026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403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05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065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07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609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410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xmlns="" id="{AFA60B51-CE78-49D4-B84D-ED6A2E206ECE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277780" y="2023078"/>
            <a:ext cx="4564063" cy="428498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23">
                <a:solidFill>
                  <a:schemeClr val="tx1"/>
                </a:solidFill>
                <a:latin typeface="Montserrat" panose="00000500000000000000" pitchFamily="2" charset="-52"/>
              </a:defRPr>
            </a:lvl1pPr>
            <a:lvl2pPr marL="378013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026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403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05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065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07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609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410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6604" t="32450" r="16792" b="33203"/>
          <a:stretch/>
        </p:blipFill>
        <p:spPr>
          <a:xfrm>
            <a:off x="277813" y="6827647"/>
            <a:ext cx="1257363" cy="284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26047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екст с рисун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364507CA-90BD-4F96-BA2B-63A4509CD278}"/>
              </a:ext>
            </a:extLst>
          </p:cNvPr>
          <p:cNvSpPr/>
          <p:nvPr/>
        </p:nvSpPr>
        <p:spPr>
          <a:xfrm>
            <a:off x="0" y="6620360"/>
            <a:ext cx="10080638" cy="621326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5605" tIns="37802" rIns="75605" bIns="3780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88" dirty="0">
                <a:solidFill>
                  <a:srgbClr val="FFFFFF"/>
                </a:solidFill>
              </a:rPr>
              <a:t> </a:t>
            </a:r>
            <a:endParaRPr lang="ru-RU" sz="1488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7813" y="576323"/>
            <a:ext cx="4560871" cy="621326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1984">
                <a:solidFill>
                  <a:schemeClr val="bg2">
                    <a:lumMod val="50000"/>
                  </a:schemeClr>
                </a:solidFill>
                <a:latin typeface="Montserrat" panose="00000500000000000000" pitchFamily="2" charset="-52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39207" y="6739374"/>
            <a:ext cx="3402211" cy="38329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www.solid.ru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34672" y="6739374"/>
            <a:ext cx="2268141" cy="38329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503E5F0-59B3-42F5-8207-AE4D054C2BC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xmlns="" id="{0C787ED0-701B-4227-8271-5F3FB172A70D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277812" y="1584101"/>
            <a:ext cx="4564063" cy="37885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23" b="1">
                <a:solidFill>
                  <a:schemeClr val="tx1"/>
                </a:solidFill>
                <a:latin typeface="Montserrat" panose="00000500000000000000" pitchFamily="2" charset="-52"/>
              </a:defRPr>
            </a:lvl1pPr>
            <a:lvl2pPr marL="378013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026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403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05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065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07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609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410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xmlns="" id="{AFA60B51-CE78-49D4-B84D-ED6A2E206ECE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277780" y="2023078"/>
            <a:ext cx="4564063" cy="428498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23">
                <a:solidFill>
                  <a:schemeClr val="tx1"/>
                </a:solidFill>
                <a:latin typeface="Montserrat" panose="00000500000000000000" pitchFamily="2" charset="-52"/>
              </a:defRPr>
            </a:lvl1pPr>
            <a:lvl2pPr marL="378013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026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403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05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065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07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609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410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Рисунок 2">
            <a:extLst>
              <a:ext uri="{FF2B5EF4-FFF2-40B4-BE49-F238E27FC236}">
                <a16:creationId xmlns:a16="http://schemas.microsoft.com/office/drawing/2014/main" xmlns="" id="{43AE759A-548D-41E9-9ECB-D082AE11B0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040312" y="1"/>
            <a:ext cx="5040313" cy="662036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102">
                <a:latin typeface="Montserrat" panose="00000500000000000000" pitchFamily="2" charset="-52"/>
              </a:defRPr>
            </a:lvl1pPr>
            <a:lvl2pPr marL="504017" indent="0">
              <a:buNone/>
              <a:defRPr sz="3087"/>
            </a:lvl2pPr>
            <a:lvl3pPr marL="1008035" indent="0">
              <a:buNone/>
              <a:defRPr sz="2646"/>
            </a:lvl3pPr>
            <a:lvl4pPr marL="1512052" indent="0">
              <a:buNone/>
              <a:defRPr sz="2205"/>
            </a:lvl4pPr>
            <a:lvl5pPr marL="2016069" indent="0">
              <a:buNone/>
              <a:defRPr sz="2205"/>
            </a:lvl5pPr>
            <a:lvl6pPr marL="2520086" indent="0">
              <a:buNone/>
              <a:defRPr sz="2205"/>
            </a:lvl6pPr>
            <a:lvl7pPr marL="3024104" indent="0">
              <a:buNone/>
              <a:defRPr sz="2205"/>
            </a:lvl7pPr>
            <a:lvl8pPr marL="3528121" indent="0">
              <a:buNone/>
              <a:defRPr sz="2205"/>
            </a:lvl8pPr>
            <a:lvl9pPr marL="4032138" indent="0">
              <a:buNone/>
              <a:defRPr sz="2205"/>
            </a:lvl9pPr>
          </a:lstStyle>
          <a:p>
            <a:r>
              <a:rPr lang="ru-RU"/>
              <a:t>Вставка рисунка</a:t>
            </a:r>
            <a:endParaRPr lang="ru-RU" dirty="0"/>
          </a:p>
        </p:txBody>
      </p:sp>
      <p:pic>
        <p:nvPicPr>
          <p:cNvPr id="11" name="Рисунок 10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6604" t="32450" r="16792" b="33203"/>
          <a:stretch/>
        </p:blipFill>
        <p:spPr>
          <a:xfrm>
            <a:off x="277813" y="6827647"/>
            <a:ext cx="1257363" cy="284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27735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3043" y="383297"/>
            <a:ext cx="8694539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3043" y="1916484"/>
            <a:ext cx="8694539" cy="45678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3043" y="6672697"/>
            <a:ext cx="2268141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9207" y="6672697"/>
            <a:ext cx="3402211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www.solid.ru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19441" y="6672697"/>
            <a:ext cx="2268141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03E5F0-59B3-42F5-8207-AE4D054C2B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4787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  <p:sldLayoutId id="2147483696" r:id="rId15"/>
    <p:sldLayoutId id="2147483697" r:id="rId16"/>
    <p:sldLayoutId id="2147483698" r:id="rId17"/>
    <p:sldLayoutId id="2147483699" r:id="rId18"/>
    <p:sldLayoutId id="2147483700" r:id="rId19"/>
    <p:sldLayoutId id="2147483680" r:id="rId20"/>
  </p:sldLayoutIdLst>
  <p:hf hdr="0" dt="0"/>
  <p:txStyles>
    <p:titleStyle>
      <a:lvl1pPr algn="l" defTabSz="756026" rtl="0" eaLnBrk="1" latinLnBrk="0" hangingPunct="1">
        <a:lnSpc>
          <a:spcPct val="90000"/>
        </a:lnSpc>
        <a:spcBef>
          <a:spcPct val="0"/>
        </a:spcBef>
        <a:buNone/>
        <a:defRPr sz="363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006" indent="-189006" algn="l" defTabSz="756026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7019" indent="-189006" algn="l" defTabSz="756026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5032" indent="-189006" algn="l" defTabSz="756026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3pPr>
      <a:lvl4pPr marL="1323045" indent="-189006" algn="l" defTabSz="756026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1058" indent="-189006" algn="l" defTabSz="756026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9071" indent="-189006" algn="l" defTabSz="756026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7084" indent="-189006" algn="l" defTabSz="756026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5097" indent="-189006" algn="l" defTabSz="756026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3110" indent="-189006" algn="l" defTabSz="756026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8013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6026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4039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2052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90065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8078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6091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4104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9155507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512192" y="1017392"/>
            <a:ext cx="9303752" cy="621326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r>
              <a:rPr lang="ru-RU" sz="1300" dirty="0">
                <a:solidFill>
                  <a:schemeClr val="bg1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Банк Солидарность предлагает своим клиентам широкий спектр кредитных продуктов: от готовых решений до индивидуальных условий, разработанных под потребности каждого финансируемого проекта</a:t>
            </a:r>
            <a:endParaRPr lang="ru-RU" sz="13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290944" y="424531"/>
            <a:ext cx="9521840" cy="621326"/>
          </a:xfrm>
        </p:spPr>
        <p:txBody>
          <a:bodyPr/>
          <a:lstStyle/>
          <a:p>
            <a:r>
              <a:rPr lang="ru-RU" dirty="0"/>
              <a:t>Базовые кредитные продукты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idx="13"/>
          </p:nvPr>
        </p:nvSpPr>
        <p:spPr>
          <a:xfrm>
            <a:off x="575816" y="2962414"/>
            <a:ext cx="9290621" cy="1357322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</a:pPr>
            <a:r>
              <a:rPr lang="ru-RU" sz="1800" b="1" dirty="0"/>
              <a:t>Гарантия</a:t>
            </a:r>
          </a:p>
          <a:p>
            <a:pPr algn="just">
              <a:lnSpc>
                <a:spcPct val="107000"/>
              </a:lnSpc>
            </a:pPr>
            <a:r>
              <a:rPr lang="ru-RU" sz="1300" dirty="0"/>
              <a:t>письменное обязательство гаранта (Банка), принятое по просьбе Клиента (Принципала), в силу которого Банк по требованию третьего лица (Бенефициара) должен уплатить последнему определенную денежную сумму при наличии условий, предусмотренных данным обязательством</a:t>
            </a:r>
          </a:p>
          <a:p>
            <a:pPr algn="just">
              <a:lnSpc>
                <a:spcPct val="107000"/>
              </a:lnSpc>
            </a:pPr>
            <a:endParaRPr lang="ru-RU" dirty="0"/>
          </a:p>
        </p:txBody>
      </p:sp>
      <p:sp>
        <p:nvSpPr>
          <p:cNvPr id="6" name="Текст 4"/>
          <p:cNvSpPr txBox="1">
            <a:spLocks/>
          </p:cNvSpPr>
          <p:nvPr/>
        </p:nvSpPr>
        <p:spPr>
          <a:xfrm>
            <a:off x="575817" y="5687888"/>
            <a:ext cx="9290620" cy="9361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756026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+mn-cs"/>
              </a:defRPr>
            </a:lvl1pPr>
            <a:lvl2pPr marL="378013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65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56026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488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34039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12052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90065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68078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646091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24104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7000"/>
              </a:lnSpc>
              <a:spcAft>
                <a:spcPts val="661"/>
              </a:spcAft>
            </a:pPr>
            <a:r>
              <a:rPr lang="ru-RU" sz="1600" b="1" dirty="0"/>
              <a:t>Факторинг</a:t>
            </a:r>
            <a:endParaRPr lang="ru-RU" sz="1600" dirty="0"/>
          </a:p>
          <a:p>
            <a:r>
              <a:rPr lang="ru-RU" sz="1300" dirty="0"/>
              <a:t>финансовые услуги для поставщиков товаров и их покупателей, работающих на условиях отсрочки платежа</a:t>
            </a:r>
          </a:p>
        </p:txBody>
      </p:sp>
      <p:sp>
        <p:nvSpPr>
          <p:cNvPr id="7" name="Текст 4"/>
          <p:cNvSpPr txBox="1">
            <a:spLocks/>
          </p:cNvSpPr>
          <p:nvPr/>
        </p:nvSpPr>
        <p:spPr>
          <a:xfrm>
            <a:off x="512192" y="1737708"/>
            <a:ext cx="9290620" cy="12858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756026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+mn-cs"/>
              </a:defRPr>
            </a:lvl1pPr>
            <a:lvl2pPr marL="378013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65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56026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488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34039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12052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90065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68078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646091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24104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7000"/>
              </a:lnSpc>
              <a:spcAft>
                <a:spcPts val="661"/>
              </a:spcAft>
            </a:pPr>
            <a:r>
              <a:rPr lang="ru-RU" sz="1600" b="1" dirty="0"/>
              <a:t>Кредит</a:t>
            </a:r>
            <a:endParaRPr lang="ru-RU" sz="1400" b="1" dirty="0"/>
          </a:p>
          <a:p>
            <a:pPr algn="just">
              <a:lnSpc>
                <a:spcPct val="107000"/>
              </a:lnSpc>
              <a:spcAft>
                <a:spcPts val="661"/>
              </a:spcAft>
            </a:pPr>
            <a:r>
              <a:rPr lang="ru-RU" sz="1300" dirty="0"/>
              <a:t>финансирование (предоставление денежных средств) Банком на определённый срок и на определённых условиях с целью удовлетворения заявленной заёмщиком финансовой потребности</a:t>
            </a: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www.solid.ru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3E5F0-59B3-42F5-8207-AE4D054C2BC9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10" name="Текст 4"/>
          <p:cNvSpPr txBox="1">
            <a:spLocks/>
          </p:cNvSpPr>
          <p:nvPr/>
        </p:nvSpPr>
        <p:spPr>
          <a:xfrm>
            <a:off x="611156" y="4401434"/>
            <a:ext cx="9350622" cy="12144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756026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+mn-cs"/>
              </a:defRPr>
            </a:lvl1pPr>
            <a:lvl2pPr marL="378013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65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56026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488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34039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12052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90065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68078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646091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24104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7000"/>
              </a:lnSpc>
              <a:spcAft>
                <a:spcPts val="661"/>
              </a:spcAft>
            </a:pPr>
            <a:r>
              <a:rPr lang="ru-RU" sz="1600" b="1" dirty="0"/>
              <a:t>Овердрафт</a:t>
            </a:r>
            <a:r>
              <a:rPr lang="ru-RU" sz="1600" dirty="0"/>
              <a:t> </a:t>
            </a:r>
          </a:p>
          <a:p>
            <a:pPr algn="just">
              <a:lnSpc>
                <a:spcPct val="107000"/>
              </a:lnSpc>
              <a:spcAft>
                <a:spcPts val="661"/>
              </a:spcAft>
            </a:pPr>
            <a:r>
              <a:rPr lang="ru-RU" sz="1300" dirty="0"/>
              <a:t>кредитование расчетного счета клиента для оплаты им расчётных документов при недостаточности или отсутствии на расчётном счёте клиента-заемщика денежных средств (</a:t>
            </a:r>
            <a:r>
              <a:rPr lang="en-US" sz="1300" dirty="0"/>
              <a:t>O</a:t>
            </a:r>
            <a:r>
              <a:rPr lang="ru-RU" sz="1300" dirty="0" err="1"/>
              <a:t>verdraft</a:t>
            </a:r>
            <a:r>
              <a:rPr lang="ru-RU" sz="1300" dirty="0"/>
              <a:t> — перерасход)</a:t>
            </a:r>
          </a:p>
        </p:txBody>
      </p:sp>
    </p:spTree>
    <p:extLst>
      <p:ext uri="{BB962C8B-B14F-4D97-AF65-F5344CB8AC3E}">
        <p14:creationId xmlns:p14="http://schemas.microsoft.com/office/powerpoint/2010/main" xmlns="" val="10917867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3626805" y="1051539"/>
            <a:ext cx="2827015" cy="350053"/>
          </a:xfr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1600" b="1" dirty="0">
                <a:solidFill>
                  <a:prstClr val="black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1. Кредит</a:t>
            </a:r>
            <a:endParaRPr lang="ru-RU" sz="1600" b="1" dirty="0">
              <a:solidFill>
                <a:prstClr val="black"/>
              </a:solidFill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290944" y="424531"/>
            <a:ext cx="9521840" cy="621326"/>
          </a:xfrm>
        </p:spPr>
        <p:txBody>
          <a:bodyPr/>
          <a:lstStyle/>
          <a:p>
            <a:r>
              <a:rPr lang="ru-RU" sz="2800" dirty="0"/>
              <a:t>Форма предоставления кредита</a:t>
            </a: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www.solid.ru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3E5F0-59B3-42F5-8207-AE4D054C2BC9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10" name="Заголовок 2"/>
          <p:cNvSpPr txBox="1">
            <a:spLocks/>
          </p:cNvSpPr>
          <p:nvPr/>
        </p:nvSpPr>
        <p:spPr>
          <a:xfrm>
            <a:off x="3633793" y="1439416"/>
            <a:ext cx="2813038" cy="3215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algn="l" defTabSz="75602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984" kern="1200">
                <a:solidFill>
                  <a:schemeClr val="bg2">
                    <a:lumMod val="50000"/>
                  </a:schemeClr>
                </a:solidFill>
                <a:latin typeface="Montserrat" panose="00000500000000000000" pitchFamily="2" charset="-52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ru-RU" sz="1600" b="1" kern="0" dirty="0">
                <a:solidFill>
                  <a:prstClr val="black"/>
                </a:solidFill>
              </a:rPr>
              <a:t>2. Кредитная линия</a:t>
            </a:r>
          </a:p>
        </p:txBody>
      </p:sp>
      <p:sp>
        <p:nvSpPr>
          <p:cNvPr id="2" name="Текст 1"/>
          <p:cNvSpPr>
            <a:spLocks noGrp="1"/>
          </p:cNvSpPr>
          <p:nvPr>
            <p:ph type="body" idx="13"/>
          </p:nvPr>
        </p:nvSpPr>
        <p:spPr>
          <a:xfrm>
            <a:off x="290944" y="2207480"/>
            <a:ext cx="4042419" cy="4077547"/>
          </a:xfrm>
        </p:spPr>
        <p:txBody>
          <a:bodyPr/>
          <a:lstStyle/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ru-RU" sz="1400" b="1" dirty="0"/>
              <a:t>С лимитом задолженности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ru-RU" sz="1200" dirty="0"/>
              <a:t>Устанавливает максимально возможный остаток ссудной задолженности заемщика на конкретную дату.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ru-RU" sz="1200" dirty="0"/>
              <a:t>В течение периода действия договора о предоставлении кредитной линии лимит задолженности может изменяться, в соответствии с установленными графиками увеличения/снижения лимита линии. 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ru-RU" sz="1200" dirty="0"/>
              <a:t>Как правило, кредитная линия с лимитом задолженности оформляется для кредитов на пополнение оборотных средств.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ru-RU" sz="1200" dirty="0"/>
          </a:p>
          <a:p>
            <a:pPr algn="just"/>
            <a:endParaRPr lang="ru-RU" dirty="0"/>
          </a:p>
        </p:txBody>
      </p:sp>
      <p:sp>
        <p:nvSpPr>
          <p:cNvPr id="11" name="Текст 1"/>
          <p:cNvSpPr txBox="1">
            <a:spLocks/>
          </p:cNvSpPr>
          <p:nvPr/>
        </p:nvSpPr>
        <p:spPr>
          <a:xfrm>
            <a:off x="5513462" y="2209010"/>
            <a:ext cx="4042419" cy="40775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756026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+mn-cs"/>
              </a:defRPr>
            </a:lvl1pPr>
            <a:lvl2pPr marL="378013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65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56026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488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34039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12052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90065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68078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646091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24104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ru-RU" sz="1400" b="1" dirty="0"/>
              <a:t>С лимитом выдачи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ru-RU" sz="1200" dirty="0"/>
              <a:t>Предполагает ограничение по сумме предоставляемых в рамках договора средства.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ru-RU" sz="1200" dirty="0"/>
              <a:t>Если устанавливается лимит в размере 10 млн. руб. – это предельная сумма, которая может быть перечислена с ссудного на расчетный счет заемщика по данному договору о предоставлении кредитной линии. 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ru-RU" sz="1200" dirty="0"/>
              <a:t>Как правило, кредитная линия с лимитом выдачи оформляется для кредитов на покупку основных средств.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ru-RU" sz="1200" dirty="0"/>
          </a:p>
          <a:p>
            <a:pPr algn="just"/>
            <a:endParaRPr lang="ru-RU" dirty="0"/>
          </a:p>
        </p:txBody>
      </p:sp>
      <p:cxnSp>
        <p:nvCxnSpPr>
          <p:cNvPr id="14" name="Прямая со стрелкой 13"/>
          <p:cNvCxnSpPr>
            <a:endCxn id="2" idx="0"/>
          </p:cNvCxnSpPr>
          <p:nvPr/>
        </p:nvCxnSpPr>
        <p:spPr>
          <a:xfrm flipH="1">
            <a:off x="2312154" y="1760967"/>
            <a:ext cx="1314651" cy="446513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endCxn id="11" idx="0"/>
          </p:cNvCxnSpPr>
          <p:nvPr/>
        </p:nvCxnSpPr>
        <p:spPr>
          <a:xfrm>
            <a:off x="6453820" y="1760967"/>
            <a:ext cx="1080852" cy="448043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2695350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290944" y="424531"/>
            <a:ext cx="9521840" cy="621326"/>
          </a:xfrm>
        </p:spPr>
        <p:txBody>
          <a:bodyPr>
            <a:normAutofit/>
          </a:bodyPr>
          <a:lstStyle/>
          <a:p>
            <a:r>
              <a:rPr lang="ru-RU" sz="2800" dirty="0">
                <a:solidFill>
                  <a:prstClr val="black">
                    <a:lumMod val="85000"/>
                    <a:lumOff val="15000"/>
                  </a:prstClr>
                </a:solidFill>
                <a:latin typeface="Calibri"/>
              </a:rPr>
              <a:t> </a:t>
            </a:r>
            <a:r>
              <a:rPr lang="ru-RU" sz="2800" dirty="0"/>
              <a:t>Целевое использование (тип кредитного продукта)</a:t>
            </a: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www.solid.ru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3E5F0-59B3-42F5-8207-AE4D054C2BC9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idx="13"/>
          </p:nvPr>
        </p:nvSpPr>
        <p:spPr>
          <a:xfrm>
            <a:off x="431800" y="2221718"/>
            <a:ext cx="9452992" cy="3402860"/>
          </a:xfrm>
        </p:spPr>
        <p:txBody>
          <a:bodyPr>
            <a:normAutofit/>
          </a:bodyPr>
          <a:lstStyle/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sz="2000" dirty="0"/>
              <a:t>Кредитование текущей деятельности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sz="2000" dirty="0"/>
              <a:t>Инвестиционное кредитование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sz="2000" dirty="0"/>
              <a:t>Проектное финансирование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sz="2000" dirty="0"/>
              <a:t>Тендерный кредит 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sz="2000" dirty="0"/>
              <a:t>Кредит на покрытие аккредитива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sz="2000" dirty="0"/>
              <a:t>Кредитование экспортно-импортных операций</a:t>
            </a:r>
            <a:endParaRPr lang="en-US" sz="2000" dirty="0"/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xmlns="" val="29921791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512192" y="291403"/>
            <a:ext cx="9303752" cy="621326"/>
          </a:xfrm>
        </p:spPr>
        <p:txBody>
          <a:bodyPr>
            <a:noAutofit/>
          </a:bodyPr>
          <a:lstStyle/>
          <a:p>
            <a:r>
              <a:rPr lang="ru-RU" sz="1800" b="1" dirty="0"/>
              <a:t>Кредитование текущей деятельности</a:t>
            </a:r>
            <a:endParaRPr lang="ru-RU" sz="1600" b="1" dirty="0">
              <a:solidFill>
                <a:prstClr val="black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3"/>
          </p:nvPr>
        </p:nvSpPr>
        <p:spPr>
          <a:xfrm>
            <a:off x="512191" y="4031705"/>
            <a:ext cx="4384105" cy="2376263"/>
          </a:xfrm>
        </p:spPr>
        <p:txBody>
          <a:bodyPr>
            <a:normAutofit/>
          </a:bodyPr>
          <a:lstStyle/>
          <a:p>
            <a:pPr algn="just"/>
            <a:r>
              <a:rPr lang="ru-RU" sz="1600" b="1" dirty="0"/>
              <a:t>Обеспечение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r>
              <a:rPr lang="ru-RU" sz="1400" dirty="0"/>
              <a:t>Твердые залоги (недвижимость, транспортные средства, оборудование)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r>
              <a:rPr lang="ru-RU" sz="1400" dirty="0"/>
              <a:t>Залог денежных требований (в </a:t>
            </a:r>
            <a:r>
              <a:rPr lang="ru-RU" sz="1400" dirty="0" err="1"/>
              <a:t>т.ч</a:t>
            </a:r>
            <a:r>
              <a:rPr lang="ru-RU" sz="1400" dirty="0"/>
              <a:t>. ДДУ)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r>
              <a:rPr lang="ru-RU" sz="1400" dirty="0"/>
              <a:t>Залог долей/акций компании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r>
              <a:rPr lang="ru-RU" sz="1400" dirty="0"/>
              <a:t>Поручительство собственников</a:t>
            </a:r>
          </a:p>
        </p:txBody>
      </p:sp>
      <p:sp>
        <p:nvSpPr>
          <p:cNvPr id="6" name="Текст 4"/>
          <p:cNvSpPr txBox="1">
            <a:spLocks/>
          </p:cNvSpPr>
          <p:nvPr/>
        </p:nvSpPr>
        <p:spPr>
          <a:xfrm>
            <a:off x="519840" y="2830624"/>
            <a:ext cx="4376456" cy="8899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756026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+mn-cs"/>
              </a:defRPr>
            </a:lvl1pPr>
            <a:lvl2pPr marL="378013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65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56026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488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34039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12052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90065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68078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646091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24104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661"/>
              </a:spcAft>
            </a:pPr>
            <a:r>
              <a:rPr lang="ru-RU" sz="1600" b="1" dirty="0"/>
              <a:t>Сумма</a:t>
            </a:r>
            <a:r>
              <a:rPr lang="ru-RU" sz="1600" dirty="0"/>
              <a:t> </a:t>
            </a:r>
          </a:p>
          <a:p>
            <a:r>
              <a:rPr lang="ru-RU" sz="1400" dirty="0"/>
              <a:t>до 500 млн руб. </a:t>
            </a:r>
          </a:p>
        </p:txBody>
      </p:sp>
      <p:sp>
        <p:nvSpPr>
          <p:cNvPr id="7" name="Текст 4"/>
          <p:cNvSpPr txBox="1">
            <a:spLocks/>
          </p:cNvSpPr>
          <p:nvPr/>
        </p:nvSpPr>
        <p:spPr>
          <a:xfrm>
            <a:off x="512191" y="938624"/>
            <a:ext cx="9290621" cy="17249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756026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+mn-cs"/>
              </a:defRPr>
            </a:lvl1pPr>
            <a:lvl2pPr marL="378013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65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56026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488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34039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12052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90065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68078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646091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24104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7000"/>
              </a:lnSpc>
              <a:spcAft>
                <a:spcPts val="661"/>
              </a:spcAft>
            </a:pPr>
            <a:r>
              <a:rPr lang="ru-RU" sz="1600" b="1" dirty="0"/>
              <a:t>Назначение</a:t>
            </a:r>
          </a:p>
          <a:p>
            <a:pPr algn="just"/>
            <a:r>
              <a:rPr lang="ru-RU" sz="1400" dirty="0"/>
              <a:t>Финансирование текущей деятельности Компании, в том числе пополнение оборотных средств, осуществление текущих расходов, исполнение текущих, государственных и экспортных контрактов</a:t>
            </a:r>
          </a:p>
          <a:p>
            <a:r>
              <a:rPr lang="ru-RU" sz="1400" dirty="0"/>
              <a:t> </a:t>
            </a: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www.solid.ru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3E5F0-59B3-42F5-8207-AE4D054C2BC9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10" name="Текст 4"/>
          <p:cNvSpPr txBox="1">
            <a:spLocks/>
          </p:cNvSpPr>
          <p:nvPr/>
        </p:nvSpPr>
        <p:spPr>
          <a:xfrm>
            <a:off x="5431838" y="2830624"/>
            <a:ext cx="3192841" cy="8899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756026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+mn-cs"/>
              </a:defRPr>
            </a:lvl1pPr>
            <a:lvl2pPr marL="378013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65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56026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488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34039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12052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90065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68078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646091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24104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661"/>
              </a:spcAft>
            </a:pPr>
            <a:r>
              <a:rPr lang="ru-RU" sz="1600" b="1" dirty="0"/>
              <a:t>Срок</a:t>
            </a:r>
            <a:endParaRPr lang="ru-RU" sz="1400" dirty="0"/>
          </a:p>
          <a:p>
            <a:r>
              <a:rPr lang="ru-RU" sz="1400" dirty="0"/>
              <a:t>До 2 лет</a:t>
            </a:r>
          </a:p>
        </p:txBody>
      </p:sp>
      <p:sp>
        <p:nvSpPr>
          <p:cNvPr id="11" name="Текст 4"/>
          <p:cNvSpPr txBox="1">
            <a:spLocks/>
          </p:cNvSpPr>
          <p:nvPr/>
        </p:nvSpPr>
        <p:spPr>
          <a:xfrm>
            <a:off x="5431839" y="4031705"/>
            <a:ext cx="4384105" cy="23762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756026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+mn-cs"/>
              </a:defRPr>
            </a:lvl1pPr>
            <a:lvl2pPr marL="378013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65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56026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488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34039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12052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90065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68078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646091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24104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1600" b="1" dirty="0"/>
              <a:t>Преимущества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r>
              <a:rPr lang="ru-RU" sz="1400" dirty="0"/>
              <a:t>Гибкий подход к залогам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r>
              <a:rPr lang="ru-RU" sz="1400" dirty="0"/>
              <a:t>Высокая скорость принятия решения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r>
              <a:rPr lang="ru-RU" sz="1400" dirty="0"/>
              <a:t>Индивидуальный график погашения, включая возможность предоставления льготного периода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r>
              <a:rPr lang="ru-RU" sz="1400" dirty="0"/>
              <a:t>Индивидуальный подход к определению стоимости кредита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xmlns="" val="6418409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512192" y="291403"/>
            <a:ext cx="9303752" cy="621326"/>
          </a:xfrm>
        </p:spPr>
        <p:txBody>
          <a:bodyPr>
            <a:noAutofit/>
          </a:bodyPr>
          <a:lstStyle/>
          <a:p>
            <a:r>
              <a:rPr lang="ru-RU" sz="1800" b="1" dirty="0"/>
              <a:t> Инвестиционное кредитование / проектное финансирование</a:t>
            </a:r>
            <a:endParaRPr lang="ru-RU" sz="1600" b="1" dirty="0">
              <a:solidFill>
                <a:prstClr val="black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3"/>
          </p:nvPr>
        </p:nvSpPr>
        <p:spPr>
          <a:xfrm>
            <a:off x="512191" y="4031705"/>
            <a:ext cx="4384105" cy="2376263"/>
          </a:xfrm>
        </p:spPr>
        <p:txBody>
          <a:bodyPr>
            <a:normAutofit/>
          </a:bodyPr>
          <a:lstStyle/>
          <a:p>
            <a:pPr algn="just"/>
            <a:r>
              <a:rPr lang="ru-RU" sz="1600" b="1" dirty="0"/>
              <a:t>Обеспечение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r>
              <a:rPr lang="ru-RU" sz="1400" dirty="0"/>
              <a:t>Твердые залоги (недвижимость, транспортные средства, оборудование)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r>
              <a:rPr lang="ru-RU" sz="1400" dirty="0"/>
              <a:t>Залог денежных требований (в </a:t>
            </a:r>
            <a:r>
              <a:rPr lang="ru-RU" sz="1400" dirty="0" err="1"/>
              <a:t>т.ч</a:t>
            </a:r>
            <a:r>
              <a:rPr lang="ru-RU" sz="1400" dirty="0"/>
              <a:t>. ДДУ)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r>
              <a:rPr lang="ru-RU" sz="1400" dirty="0"/>
              <a:t>Залог долей/акций компании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r>
              <a:rPr lang="ru-RU" sz="1400" dirty="0"/>
              <a:t>Поручительство собственников</a:t>
            </a:r>
          </a:p>
        </p:txBody>
      </p:sp>
      <p:sp>
        <p:nvSpPr>
          <p:cNvPr id="6" name="Текст 4"/>
          <p:cNvSpPr txBox="1">
            <a:spLocks/>
          </p:cNvSpPr>
          <p:nvPr/>
        </p:nvSpPr>
        <p:spPr>
          <a:xfrm>
            <a:off x="519840" y="2830624"/>
            <a:ext cx="4376456" cy="8899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756026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+mn-cs"/>
              </a:defRPr>
            </a:lvl1pPr>
            <a:lvl2pPr marL="378013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65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56026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488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34039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12052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90065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68078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646091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24104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661"/>
              </a:spcAft>
            </a:pPr>
            <a:r>
              <a:rPr lang="ru-RU" sz="1600" b="1" dirty="0"/>
              <a:t>Сумма</a:t>
            </a:r>
            <a:r>
              <a:rPr lang="ru-RU" sz="1600" dirty="0"/>
              <a:t> </a:t>
            </a:r>
          </a:p>
          <a:p>
            <a:r>
              <a:rPr lang="ru-RU" sz="1400" dirty="0"/>
              <a:t>До 4  млрд. руб. </a:t>
            </a:r>
          </a:p>
        </p:txBody>
      </p:sp>
      <p:sp>
        <p:nvSpPr>
          <p:cNvPr id="7" name="Текст 4"/>
          <p:cNvSpPr txBox="1">
            <a:spLocks/>
          </p:cNvSpPr>
          <p:nvPr/>
        </p:nvSpPr>
        <p:spPr>
          <a:xfrm>
            <a:off x="512191" y="938624"/>
            <a:ext cx="9290621" cy="17249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756026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+mn-cs"/>
              </a:defRPr>
            </a:lvl1pPr>
            <a:lvl2pPr marL="378013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65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56026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488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34039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12052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90065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68078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646091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24104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7000"/>
              </a:lnSpc>
              <a:spcAft>
                <a:spcPts val="661"/>
              </a:spcAft>
            </a:pPr>
            <a:r>
              <a:rPr lang="ru-RU" sz="1600" b="1" dirty="0"/>
              <a:t>Назначение</a:t>
            </a:r>
          </a:p>
          <a:p>
            <a:pPr algn="just">
              <a:lnSpc>
                <a:spcPct val="107000"/>
              </a:lnSpc>
              <a:spcAft>
                <a:spcPts val="661"/>
              </a:spcAft>
            </a:pPr>
            <a:r>
              <a:rPr lang="ru-RU" sz="1400" dirty="0"/>
              <a:t>Финансирование предприятий на цели реализации средне- или долгосрочных проектов, расширения или приобретения производственных мощностей, открытие новых направлений бизнеса, в том числе «с нуля»</a:t>
            </a: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www.solid.ru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3E5F0-59B3-42F5-8207-AE4D054C2BC9}" type="slidenum">
              <a:rPr lang="ru-RU" smtClean="0"/>
              <a:pPr/>
              <a:t>14</a:t>
            </a:fld>
            <a:endParaRPr lang="ru-RU"/>
          </a:p>
        </p:txBody>
      </p:sp>
      <p:sp>
        <p:nvSpPr>
          <p:cNvPr id="10" name="Текст 4"/>
          <p:cNvSpPr txBox="1">
            <a:spLocks/>
          </p:cNvSpPr>
          <p:nvPr/>
        </p:nvSpPr>
        <p:spPr>
          <a:xfrm>
            <a:off x="5431838" y="2830624"/>
            <a:ext cx="3192841" cy="8899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756026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+mn-cs"/>
              </a:defRPr>
            </a:lvl1pPr>
            <a:lvl2pPr marL="378013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65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56026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488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34039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12052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90065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68078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646091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24104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661"/>
              </a:spcAft>
            </a:pPr>
            <a:r>
              <a:rPr lang="ru-RU" sz="1600" b="1" dirty="0"/>
              <a:t>Срок</a:t>
            </a:r>
            <a:endParaRPr lang="ru-RU" sz="1400" dirty="0"/>
          </a:p>
          <a:p>
            <a:r>
              <a:rPr lang="ru-RU" sz="1400" dirty="0"/>
              <a:t>До 6 лет</a:t>
            </a:r>
          </a:p>
        </p:txBody>
      </p:sp>
      <p:sp>
        <p:nvSpPr>
          <p:cNvPr id="11" name="Текст 4"/>
          <p:cNvSpPr txBox="1">
            <a:spLocks/>
          </p:cNvSpPr>
          <p:nvPr/>
        </p:nvSpPr>
        <p:spPr>
          <a:xfrm>
            <a:off x="5431839" y="4031705"/>
            <a:ext cx="4384105" cy="23762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756026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+mn-cs"/>
              </a:defRPr>
            </a:lvl1pPr>
            <a:lvl2pPr marL="378013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65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56026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488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34039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12052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90065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68078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646091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24104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1600" b="1" dirty="0"/>
              <a:t>Преимущества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r>
              <a:rPr lang="ru-RU" sz="1400" dirty="0"/>
              <a:t>Гибкий подход к залогам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r>
              <a:rPr lang="ru-RU" sz="1400" dirty="0"/>
              <a:t>Высокая скорость принятия решения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r>
              <a:rPr lang="ru-RU" sz="1400" dirty="0"/>
              <a:t>Индивидуальный график погашения, включая возможность предоставления льготного периода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r>
              <a:rPr lang="ru-RU" sz="1400" dirty="0"/>
              <a:t>Индивидуальный подход к определению стоимости кредита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xmlns="" val="14749353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512192" y="291403"/>
            <a:ext cx="9303752" cy="621326"/>
          </a:xfrm>
        </p:spPr>
        <p:txBody>
          <a:bodyPr>
            <a:noAutofit/>
          </a:bodyPr>
          <a:lstStyle/>
          <a:p>
            <a:r>
              <a:rPr lang="ru-RU" sz="1800" b="1" dirty="0"/>
              <a:t> Тендерный кредит</a:t>
            </a:r>
            <a:endParaRPr lang="ru-RU" sz="1600" b="1" dirty="0">
              <a:solidFill>
                <a:prstClr val="black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3"/>
          </p:nvPr>
        </p:nvSpPr>
        <p:spPr>
          <a:xfrm>
            <a:off x="512191" y="4031705"/>
            <a:ext cx="4384105" cy="2376263"/>
          </a:xfrm>
        </p:spPr>
        <p:txBody>
          <a:bodyPr>
            <a:normAutofit/>
          </a:bodyPr>
          <a:lstStyle/>
          <a:p>
            <a:pPr algn="just"/>
            <a:r>
              <a:rPr lang="ru-RU" sz="1600" b="1" dirty="0"/>
              <a:t>Обеспечение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r>
              <a:rPr lang="ru-RU" sz="1400" dirty="0"/>
              <a:t>Возможно без залога при наличии опыта реализации аналогичных контрактов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r>
              <a:rPr lang="ru-RU" sz="1400" dirty="0"/>
              <a:t>Поручительства собственников</a:t>
            </a:r>
          </a:p>
        </p:txBody>
      </p:sp>
      <p:sp>
        <p:nvSpPr>
          <p:cNvPr id="6" name="Текст 4"/>
          <p:cNvSpPr txBox="1">
            <a:spLocks/>
          </p:cNvSpPr>
          <p:nvPr/>
        </p:nvSpPr>
        <p:spPr>
          <a:xfrm>
            <a:off x="519840" y="2830624"/>
            <a:ext cx="4376456" cy="985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756026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+mn-cs"/>
              </a:defRPr>
            </a:lvl1pPr>
            <a:lvl2pPr marL="378013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65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56026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488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34039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12052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90065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68078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646091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24104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661"/>
              </a:spcAft>
            </a:pPr>
            <a:r>
              <a:rPr lang="ru-RU" sz="1600" b="1" dirty="0"/>
              <a:t>Сумма</a:t>
            </a:r>
            <a:r>
              <a:rPr lang="ru-RU" sz="1600" dirty="0"/>
              <a:t> </a:t>
            </a:r>
          </a:p>
          <a:p>
            <a:r>
              <a:rPr lang="ru-RU" sz="1400" dirty="0"/>
              <a:t>До 50 млн. руб. </a:t>
            </a:r>
          </a:p>
        </p:txBody>
      </p:sp>
      <p:sp>
        <p:nvSpPr>
          <p:cNvPr id="7" name="Текст 4"/>
          <p:cNvSpPr txBox="1">
            <a:spLocks/>
          </p:cNvSpPr>
          <p:nvPr/>
        </p:nvSpPr>
        <p:spPr>
          <a:xfrm>
            <a:off x="512191" y="938624"/>
            <a:ext cx="9290621" cy="17249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756026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+mn-cs"/>
              </a:defRPr>
            </a:lvl1pPr>
            <a:lvl2pPr marL="378013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65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56026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488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34039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12052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90065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68078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646091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24104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7000"/>
              </a:lnSpc>
              <a:spcAft>
                <a:spcPts val="661"/>
              </a:spcAft>
            </a:pPr>
            <a:r>
              <a:rPr lang="ru-RU" sz="1600" b="1" dirty="0"/>
              <a:t>Назначение</a:t>
            </a:r>
          </a:p>
          <a:p>
            <a:pPr algn="just">
              <a:lnSpc>
                <a:spcPct val="107000"/>
              </a:lnSpc>
              <a:spcAft>
                <a:spcPts val="661"/>
              </a:spcAft>
            </a:pPr>
            <a:r>
              <a:rPr lang="ru-RU" sz="1400" dirty="0"/>
              <a:t>Предоставление финансирования клиенту-участнику тендера на покрытие обеспечительного депозита, гарантирующего исполнения Клиентом оферты (конкурсного предложения, конкурса заявки), в том числе на электронных площадках </a:t>
            </a: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www.solid.ru</a:t>
            </a: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3E5F0-59B3-42F5-8207-AE4D054C2BC9}" type="slidenum">
              <a:rPr lang="ru-RU" smtClean="0"/>
              <a:pPr/>
              <a:t>15</a:t>
            </a:fld>
            <a:endParaRPr lang="ru-RU"/>
          </a:p>
        </p:txBody>
      </p:sp>
      <p:sp>
        <p:nvSpPr>
          <p:cNvPr id="10" name="Текст 4"/>
          <p:cNvSpPr txBox="1">
            <a:spLocks/>
          </p:cNvSpPr>
          <p:nvPr/>
        </p:nvSpPr>
        <p:spPr>
          <a:xfrm>
            <a:off x="5431839" y="2830624"/>
            <a:ext cx="4370973" cy="985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756026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+mn-cs"/>
              </a:defRPr>
            </a:lvl1pPr>
            <a:lvl2pPr marL="378013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65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56026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488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34039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12052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90065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68078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646091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24104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661"/>
              </a:spcAft>
            </a:pPr>
            <a:r>
              <a:rPr lang="ru-RU" sz="1600" b="1" dirty="0"/>
              <a:t>Срок</a:t>
            </a:r>
            <a:endParaRPr lang="ru-RU" sz="1400" dirty="0"/>
          </a:p>
          <a:p>
            <a:pPr>
              <a:lnSpc>
                <a:spcPct val="100000"/>
              </a:lnSpc>
            </a:pPr>
            <a:r>
              <a:rPr lang="ru-RU" sz="1400" dirty="0"/>
              <a:t>Индивидуально, но не более 180 календарных дней</a:t>
            </a:r>
          </a:p>
        </p:txBody>
      </p:sp>
      <p:sp>
        <p:nvSpPr>
          <p:cNvPr id="11" name="Текст 4"/>
          <p:cNvSpPr txBox="1">
            <a:spLocks/>
          </p:cNvSpPr>
          <p:nvPr/>
        </p:nvSpPr>
        <p:spPr>
          <a:xfrm>
            <a:off x="5431839" y="4031705"/>
            <a:ext cx="4384105" cy="25922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756026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+mn-cs"/>
              </a:defRPr>
            </a:lvl1pPr>
            <a:lvl2pPr marL="378013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65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56026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488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34039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12052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90065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68078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646091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24104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1600" b="1" dirty="0"/>
              <a:t>Преимущества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r>
              <a:rPr lang="ru-RU" sz="1400" dirty="0"/>
              <a:t>Минимальные требования к обеспечению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r>
              <a:rPr lang="ru-RU" sz="1400" dirty="0"/>
              <a:t>Высокая скорость принятия решений</a:t>
            </a:r>
          </a:p>
        </p:txBody>
      </p:sp>
    </p:spTree>
    <p:extLst>
      <p:ext uri="{BB962C8B-B14F-4D97-AF65-F5344CB8AC3E}">
        <p14:creationId xmlns:p14="http://schemas.microsoft.com/office/powerpoint/2010/main" xmlns="" val="13734189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512192" y="291403"/>
            <a:ext cx="9303752" cy="621326"/>
          </a:xfrm>
        </p:spPr>
        <p:txBody>
          <a:bodyPr>
            <a:noAutofit/>
          </a:bodyPr>
          <a:lstStyle/>
          <a:p>
            <a:r>
              <a:rPr lang="ru-RU" sz="1800" b="1" dirty="0"/>
              <a:t> Кредит на покрытие аккредитива</a:t>
            </a:r>
            <a:endParaRPr lang="ru-RU" sz="1600" b="1" dirty="0">
              <a:solidFill>
                <a:prstClr val="black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3"/>
          </p:nvPr>
        </p:nvSpPr>
        <p:spPr>
          <a:xfrm>
            <a:off x="512191" y="4031705"/>
            <a:ext cx="4384105" cy="2376263"/>
          </a:xfrm>
        </p:spPr>
        <p:txBody>
          <a:bodyPr>
            <a:normAutofit/>
          </a:bodyPr>
          <a:lstStyle/>
          <a:p>
            <a:pPr algn="just"/>
            <a:r>
              <a:rPr lang="ru-RU" sz="1600" b="1" dirty="0"/>
              <a:t>Обеспечение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r>
              <a:rPr lang="ru-RU" sz="1400" dirty="0"/>
              <a:t>Твердые залоги (недвижимость, транспортные средства, оборудование)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r>
              <a:rPr lang="ru-RU" sz="1400" dirty="0"/>
              <a:t>Залог денежных требований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r>
              <a:rPr lang="ru-RU" sz="1400" dirty="0"/>
              <a:t>Залог товаров в обороте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r>
              <a:rPr lang="ru-RU" sz="1400" dirty="0"/>
              <a:t>Поручительство собственников</a:t>
            </a:r>
          </a:p>
        </p:txBody>
      </p:sp>
      <p:sp>
        <p:nvSpPr>
          <p:cNvPr id="6" name="Текст 4"/>
          <p:cNvSpPr txBox="1">
            <a:spLocks/>
          </p:cNvSpPr>
          <p:nvPr/>
        </p:nvSpPr>
        <p:spPr>
          <a:xfrm>
            <a:off x="519840" y="2830624"/>
            <a:ext cx="4376456" cy="985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756026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+mn-cs"/>
              </a:defRPr>
            </a:lvl1pPr>
            <a:lvl2pPr marL="378013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65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56026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488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34039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12052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90065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68078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646091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24104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661"/>
              </a:spcAft>
            </a:pPr>
            <a:r>
              <a:rPr lang="ru-RU" sz="1600" b="1" dirty="0"/>
              <a:t>Сумма</a:t>
            </a:r>
            <a:r>
              <a:rPr lang="ru-RU" sz="1600" dirty="0"/>
              <a:t> </a:t>
            </a:r>
          </a:p>
          <a:p>
            <a:r>
              <a:rPr lang="ru-RU" sz="1400" dirty="0"/>
              <a:t>До 500 млн. руб. </a:t>
            </a:r>
          </a:p>
        </p:txBody>
      </p:sp>
      <p:sp>
        <p:nvSpPr>
          <p:cNvPr id="7" name="Текст 4"/>
          <p:cNvSpPr txBox="1">
            <a:spLocks/>
          </p:cNvSpPr>
          <p:nvPr/>
        </p:nvSpPr>
        <p:spPr>
          <a:xfrm>
            <a:off x="512191" y="938624"/>
            <a:ext cx="9290621" cy="17249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756026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+mn-cs"/>
              </a:defRPr>
            </a:lvl1pPr>
            <a:lvl2pPr marL="378013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65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56026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488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34039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12052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90065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68078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646091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24104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7000"/>
              </a:lnSpc>
              <a:spcAft>
                <a:spcPts val="661"/>
              </a:spcAft>
            </a:pPr>
            <a:r>
              <a:rPr lang="ru-RU" sz="1600" b="1" dirty="0"/>
              <a:t>Назначение</a:t>
            </a:r>
          </a:p>
          <a:p>
            <a:pPr algn="just">
              <a:lnSpc>
                <a:spcPct val="107000"/>
              </a:lnSpc>
              <a:spcAft>
                <a:spcPts val="661"/>
              </a:spcAft>
            </a:pPr>
            <a:r>
              <a:rPr lang="ru-RU" sz="1400" dirty="0"/>
              <a:t>Предоставление финансирования по контрактам (в том числе ВЭД), условиями которых является применение аккредитивной схемы расчетов </a:t>
            </a: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www.solid.ru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3E5F0-59B3-42F5-8207-AE4D054C2BC9}" type="slidenum">
              <a:rPr lang="ru-RU" smtClean="0"/>
              <a:pPr/>
              <a:t>16</a:t>
            </a:fld>
            <a:endParaRPr lang="ru-RU"/>
          </a:p>
        </p:txBody>
      </p:sp>
      <p:sp>
        <p:nvSpPr>
          <p:cNvPr id="10" name="Текст 4"/>
          <p:cNvSpPr txBox="1">
            <a:spLocks/>
          </p:cNvSpPr>
          <p:nvPr/>
        </p:nvSpPr>
        <p:spPr>
          <a:xfrm>
            <a:off x="5431839" y="2830624"/>
            <a:ext cx="4370973" cy="985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756026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+mn-cs"/>
              </a:defRPr>
            </a:lvl1pPr>
            <a:lvl2pPr marL="378013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65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56026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488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34039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12052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90065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68078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646091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24104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661"/>
              </a:spcAft>
            </a:pPr>
            <a:r>
              <a:rPr lang="ru-RU" sz="1600" b="1" dirty="0"/>
              <a:t>Срок</a:t>
            </a:r>
            <a:endParaRPr lang="ru-RU" sz="1400" dirty="0"/>
          </a:p>
          <a:p>
            <a:r>
              <a:rPr lang="ru-RU" sz="1400" dirty="0"/>
              <a:t>До 1 года</a:t>
            </a:r>
          </a:p>
          <a:p>
            <a:endParaRPr lang="ru-RU" sz="1400" dirty="0"/>
          </a:p>
        </p:txBody>
      </p:sp>
      <p:sp>
        <p:nvSpPr>
          <p:cNvPr id="11" name="Текст 4"/>
          <p:cNvSpPr txBox="1">
            <a:spLocks/>
          </p:cNvSpPr>
          <p:nvPr/>
        </p:nvSpPr>
        <p:spPr>
          <a:xfrm>
            <a:off x="5431839" y="4031705"/>
            <a:ext cx="4384105" cy="25922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756026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+mn-cs"/>
              </a:defRPr>
            </a:lvl1pPr>
            <a:lvl2pPr marL="378013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65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56026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488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34039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12052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90065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68078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646091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24104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1600" b="1" dirty="0"/>
              <a:t>Преимущества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r>
              <a:rPr lang="ru-RU" sz="1400" dirty="0"/>
              <a:t>Гибкий подход к залогам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r>
              <a:rPr lang="ru-RU" sz="1400" dirty="0"/>
              <a:t>Высокая скорость принятия решений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r>
              <a:rPr lang="ru-RU" sz="1400" dirty="0"/>
              <a:t>Индивидуальный график погашения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r>
              <a:rPr lang="ru-RU" sz="1400" dirty="0"/>
              <a:t>Дифференцированный подход к ценообразованию при расчетах внутри  Банка Солидарность</a:t>
            </a:r>
          </a:p>
        </p:txBody>
      </p:sp>
    </p:spTree>
    <p:extLst>
      <p:ext uri="{BB962C8B-B14F-4D97-AF65-F5344CB8AC3E}">
        <p14:creationId xmlns:p14="http://schemas.microsoft.com/office/powerpoint/2010/main" xmlns="" val="40700593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512192" y="291403"/>
            <a:ext cx="9303752" cy="621326"/>
          </a:xfrm>
        </p:spPr>
        <p:txBody>
          <a:bodyPr>
            <a:noAutofit/>
          </a:bodyPr>
          <a:lstStyle/>
          <a:p>
            <a:r>
              <a:rPr lang="ru-RU" sz="1800" b="1" dirty="0"/>
              <a:t>Кредитование экспортно-импортных операций</a:t>
            </a:r>
            <a:endParaRPr lang="ru-RU" sz="1600" b="1" dirty="0">
              <a:solidFill>
                <a:prstClr val="black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3"/>
          </p:nvPr>
        </p:nvSpPr>
        <p:spPr>
          <a:xfrm>
            <a:off x="512191" y="4031705"/>
            <a:ext cx="4384105" cy="2376263"/>
          </a:xfrm>
        </p:spPr>
        <p:txBody>
          <a:bodyPr>
            <a:normAutofit/>
          </a:bodyPr>
          <a:lstStyle/>
          <a:p>
            <a:pPr algn="just"/>
            <a:r>
              <a:rPr lang="ru-RU" sz="1600" b="1" dirty="0"/>
              <a:t>Обеспечение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r>
              <a:rPr lang="ru-RU" sz="1400" dirty="0"/>
              <a:t>Твердые залоги (недвижимость, транспортные средства, оборудование)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r>
              <a:rPr lang="ru-RU" sz="1400" dirty="0"/>
              <a:t>Залог денежных требований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r>
              <a:rPr lang="ru-RU" sz="1400" dirty="0"/>
              <a:t>Залог товаров в обороте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r>
              <a:rPr lang="ru-RU" sz="1400" dirty="0"/>
              <a:t>Поручительство собственников</a:t>
            </a:r>
          </a:p>
          <a:p>
            <a:endParaRPr lang="ru-RU" dirty="0"/>
          </a:p>
        </p:txBody>
      </p:sp>
      <p:sp>
        <p:nvSpPr>
          <p:cNvPr id="6" name="Текст 4"/>
          <p:cNvSpPr txBox="1">
            <a:spLocks/>
          </p:cNvSpPr>
          <p:nvPr/>
        </p:nvSpPr>
        <p:spPr>
          <a:xfrm>
            <a:off x="519840" y="2830624"/>
            <a:ext cx="4376456" cy="8899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756026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+mn-cs"/>
              </a:defRPr>
            </a:lvl1pPr>
            <a:lvl2pPr marL="378013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65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56026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488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34039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12052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90065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68078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646091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24104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661"/>
              </a:spcAft>
            </a:pPr>
            <a:r>
              <a:rPr lang="ru-RU" sz="1600" b="1" dirty="0"/>
              <a:t>Сумма</a:t>
            </a:r>
            <a:r>
              <a:rPr lang="ru-RU" sz="1600" dirty="0"/>
              <a:t> </a:t>
            </a:r>
          </a:p>
          <a:p>
            <a:r>
              <a:rPr lang="ru-RU" sz="1400" dirty="0"/>
              <a:t>До 500 млн руб. </a:t>
            </a:r>
          </a:p>
        </p:txBody>
      </p:sp>
      <p:sp>
        <p:nvSpPr>
          <p:cNvPr id="7" name="Текст 4"/>
          <p:cNvSpPr txBox="1">
            <a:spLocks/>
          </p:cNvSpPr>
          <p:nvPr/>
        </p:nvSpPr>
        <p:spPr>
          <a:xfrm>
            <a:off x="512191" y="863352"/>
            <a:ext cx="9290621" cy="196727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l" defTabSz="756026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+mn-cs"/>
              </a:defRPr>
            </a:lvl1pPr>
            <a:lvl2pPr marL="378013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65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56026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488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34039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12052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90065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68078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646091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24104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7000"/>
              </a:lnSpc>
              <a:spcAft>
                <a:spcPts val="661"/>
              </a:spcAft>
            </a:pPr>
            <a:r>
              <a:rPr lang="ru-RU" sz="2300" b="1" dirty="0"/>
              <a:t>Назначение</a:t>
            </a:r>
            <a:endParaRPr lang="ru-RU" sz="1900" b="1" dirty="0"/>
          </a:p>
          <a:p>
            <a:pPr algn="just">
              <a:lnSpc>
                <a:spcPct val="120000"/>
              </a:lnSpc>
              <a:spcAft>
                <a:spcPts val="661"/>
              </a:spcAft>
            </a:pPr>
            <a:r>
              <a:rPr lang="ru-RU" sz="1800" dirty="0"/>
              <a:t>Пополнение оборотных средств в отраслях сельское хозяйство; транспорт и связь; промышленность (электроэнергетика, химическая и нефтехимическая промышленность, легкая промышленность, лесная, деревообрабатывающая, целлюлозно-бумажная); сфера туризма и иные отрасли, ориентированные на сотрудничество по линии Российская Федерация – Социалистическая Республика Вьетнам и Российская Федерация – Китайская Народная Республика </a:t>
            </a:r>
          </a:p>
          <a:p>
            <a:pPr algn="just">
              <a:lnSpc>
                <a:spcPct val="107000"/>
              </a:lnSpc>
              <a:spcAft>
                <a:spcPts val="661"/>
              </a:spcAft>
            </a:pPr>
            <a:endParaRPr lang="ru-RU" sz="1400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www.solid.ru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3E5F0-59B3-42F5-8207-AE4D054C2BC9}" type="slidenum">
              <a:rPr lang="ru-RU" smtClean="0"/>
              <a:pPr/>
              <a:t>17</a:t>
            </a:fld>
            <a:endParaRPr lang="ru-RU"/>
          </a:p>
        </p:txBody>
      </p:sp>
      <p:sp>
        <p:nvSpPr>
          <p:cNvPr id="10" name="Текст 4"/>
          <p:cNvSpPr txBox="1">
            <a:spLocks/>
          </p:cNvSpPr>
          <p:nvPr/>
        </p:nvSpPr>
        <p:spPr>
          <a:xfrm>
            <a:off x="5544368" y="2830624"/>
            <a:ext cx="3224328" cy="8899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756026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+mn-cs"/>
              </a:defRPr>
            </a:lvl1pPr>
            <a:lvl2pPr marL="378013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65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56026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488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34039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12052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90065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68078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646091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24104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661"/>
              </a:spcAft>
            </a:pPr>
            <a:r>
              <a:rPr lang="ru-RU" sz="1600" b="1" dirty="0"/>
              <a:t>Срок</a:t>
            </a:r>
            <a:endParaRPr lang="ru-RU" sz="1400" dirty="0"/>
          </a:p>
          <a:p>
            <a:r>
              <a:rPr lang="ru-RU" sz="1400" dirty="0"/>
              <a:t>До 1 года</a:t>
            </a:r>
          </a:p>
        </p:txBody>
      </p:sp>
      <p:sp>
        <p:nvSpPr>
          <p:cNvPr id="11" name="Текст 4"/>
          <p:cNvSpPr txBox="1">
            <a:spLocks/>
          </p:cNvSpPr>
          <p:nvPr/>
        </p:nvSpPr>
        <p:spPr>
          <a:xfrm>
            <a:off x="5431839" y="4031705"/>
            <a:ext cx="4384105" cy="23762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756026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+mn-cs"/>
              </a:defRPr>
            </a:lvl1pPr>
            <a:lvl2pPr marL="378013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65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56026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488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34039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12052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90065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68078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646091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24104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1600" b="1" dirty="0"/>
              <a:t>Преимущества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r>
              <a:rPr lang="ru-RU" sz="1400" dirty="0"/>
              <a:t>Гибкий подход к залогам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r>
              <a:rPr lang="ru-RU" sz="1400" dirty="0"/>
              <a:t>Высокая скорость принятия решения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r>
              <a:rPr lang="ru-RU" sz="1400" dirty="0"/>
              <a:t>Финансирование сопутствующих расходов по сделке (таможня, логистика, страхование)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r>
              <a:rPr lang="ru-RU" sz="1400" dirty="0"/>
              <a:t>Индивидуальный график погашения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r>
              <a:rPr lang="ru-RU" sz="1400" dirty="0"/>
              <a:t>Индивидуальный подход к определению стоимости кредита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endParaRPr lang="ru-RU" sz="1400" dirty="0"/>
          </a:p>
          <a:p>
            <a:pPr marL="236258" indent="-236258">
              <a:buFont typeface="Arial" panose="020B0604020202020204" pitchFamily="34" charset="0"/>
              <a:buChar char="•"/>
            </a:pP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xmlns="" val="12202175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290944" y="424531"/>
            <a:ext cx="9521840" cy="621326"/>
          </a:xfrm>
        </p:spPr>
        <p:txBody>
          <a:bodyPr>
            <a:normAutofit/>
          </a:bodyPr>
          <a:lstStyle/>
          <a:p>
            <a:r>
              <a:rPr lang="ru-RU" sz="2400" dirty="0"/>
              <a:t>Банковские гарантии</a:t>
            </a: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www.solid.ru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3E5F0-59B3-42F5-8207-AE4D054C2BC9}" type="slidenum">
              <a:rPr lang="ru-RU" smtClean="0"/>
              <a:pPr/>
              <a:t>18</a:t>
            </a:fld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idx="13"/>
          </p:nvPr>
        </p:nvSpPr>
        <p:spPr>
          <a:xfrm>
            <a:off x="503808" y="2231504"/>
            <a:ext cx="9452992" cy="3402860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/>
              <a:t>Тендерные гарантии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/>
              <a:t>Гарантии возврата аванса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/>
              <a:t>Гарантии исполнения контракта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/>
              <a:t>Сервисные гарантии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/>
              <a:t>Платежные гарантии (оборотные / </a:t>
            </a:r>
            <a:r>
              <a:rPr lang="ru-RU" sz="2000" dirty="0" err="1"/>
              <a:t>внеоборотные</a:t>
            </a:r>
            <a:r>
              <a:rPr lang="ru-RU" sz="2000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xmlns="" val="41021436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512192" y="291403"/>
            <a:ext cx="9303752" cy="621326"/>
          </a:xfrm>
        </p:spPr>
        <p:txBody>
          <a:bodyPr>
            <a:noAutofit/>
          </a:bodyPr>
          <a:lstStyle/>
          <a:p>
            <a:r>
              <a:rPr lang="ru-RU" sz="1800" b="1" dirty="0"/>
              <a:t>  Тендерная гарантия</a:t>
            </a:r>
            <a:endParaRPr lang="ru-RU" sz="1600" b="1" dirty="0">
              <a:solidFill>
                <a:prstClr val="black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3"/>
          </p:nvPr>
        </p:nvSpPr>
        <p:spPr>
          <a:xfrm>
            <a:off x="512191" y="4031705"/>
            <a:ext cx="4384105" cy="2376263"/>
          </a:xfrm>
        </p:spPr>
        <p:txBody>
          <a:bodyPr>
            <a:normAutofit/>
          </a:bodyPr>
          <a:lstStyle/>
          <a:p>
            <a:pPr algn="just"/>
            <a:r>
              <a:rPr lang="ru-RU" sz="1600" b="1" dirty="0"/>
              <a:t>Обеспечение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r>
              <a:rPr lang="ru-RU" sz="1400" dirty="0"/>
              <a:t>Возможно без залога при наличии опыта реализации аналогичных контрактов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r>
              <a:rPr lang="ru-RU" sz="1400" dirty="0"/>
              <a:t>Поручительства собственников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r>
              <a:rPr lang="ru-RU" sz="1400" dirty="0"/>
              <a:t>Залог векселей/депозит</a:t>
            </a:r>
          </a:p>
        </p:txBody>
      </p:sp>
      <p:sp>
        <p:nvSpPr>
          <p:cNvPr id="6" name="Текст 4"/>
          <p:cNvSpPr txBox="1">
            <a:spLocks/>
          </p:cNvSpPr>
          <p:nvPr/>
        </p:nvSpPr>
        <p:spPr>
          <a:xfrm>
            <a:off x="519840" y="2830624"/>
            <a:ext cx="4376456" cy="985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756026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+mn-cs"/>
              </a:defRPr>
            </a:lvl1pPr>
            <a:lvl2pPr marL="378013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65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56026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488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34039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12052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90065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68078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646091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24104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661"/>
              </a:spcAft>
            </a:pPr>
            <a:r>
              <a:rPr lang="ru-RU" sz="1600" b="1" dirty="0"/>
              <a:t>Сумма</a:t>
            </a:r>
            <a:r>
              <a:rPr lang="ru-RU" sz="1600" dirty="0"/>
              <a:t> </a:t>
            </a:r>
          </a:p>
          <a:p>
            <a:r>
              <a:rPr lang="ru-RU" sz="1400" dirty="0"/>
              <a:t>До 50 млн руб. </a:t>
            </a:r>
          </a:p>
        </p:txBody>
      </p:sp>
      <p:sp>
        <p:nvSpPr>
          <p:cNvPr id="7" name="Текст 4"/>
          <p:cNvSpPr txBox="1">
            <a:spLocks/>
          </p:cNvSpPr>
          <p:nvPr/>
        </p:nvSpPr>
        <p:spPr>
          <a:xfrm>
            <a:off x="512191" y="938624"/>
            <a:ext cx="9290621" cy="17249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756026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+mn-cs"/>
              </a:defRPr>
            </a:lvl1pPr>
            <a:lvl2pPr marL="378013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65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56026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488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34039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12052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90065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68078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646091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24104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7000"/>
              </a:lnSpc>
              <a:spcAft>
                <a:spcPts val="661"/>
              </a:spcAft>
            </a:pPr>
            <a:r>
              <a:rPr lang="ru-RU" sz="1600" b="1" dirty="0"/>
              <a:t>Назначение</a:t>
            </a:r>
          </a:p>
          <a:p>
            <a:pPr algn="just">
              <a:lnSpc>
                <a:spcPct val="107000"/>
              </a:lnSpc>
              <a:spcAft>
                <a:spcPts val="661"/>
              </a:spcAft>
            </a:pPr>
            <a:r>
              <a:rPr lang="ru-RU" sz="1400" dirty="0"/>
              <a:t>Гарантия обеспечивает обязательства участника торгов перед его инициатором/бенефициаром по участию в конкурсе</a:t>
            </a: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www.solid.ru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3E5F0-59B3-42F5-8207-AE4D054C2BC9}" type="slidenum">
              <a:rPr lang="ru-RU" smtClean="0"/>
              <a:pPr/>
              <a:t>19</a:t>
            </a:fld>
            <a:endParaRPr lang="ru-RU"/>
          </a:p>
        </p:txBody>
      </p:sp>
      <p:sp>
        <p:nvSpPr>
          <p:cNvPr id="10" name="Текст 4"/>
          <p:cNvSpPr txBox="1">
            <a:spLocks/>
          </p:cNvSpPr>
          <p:nvPr/>
        </p:nvSpPr>
        <p:spPr>
          <a:xfrm>
            <a:off x="5431839" y="2830624"/>
            <a:ext cx="4370973" cy="985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756026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+mn-cs"/>
              </a:defRPr>
            </a:lvl1pPr>
            <a:lvl2pPr marL="378013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65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56026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488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34039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12052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90065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68078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646091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24104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661"/>
              </a:spcAft>
            </a:pPr>
            <a:r>
              <a:rPr lang="ru-RU" sz="1600" b="1" dirty="0"/>
              <a:t>Срок</a:t>
            </a:r>
            <a:endParaRPr lang="ru-RU" sz="1400" dirty="0"/>
          </a:p>
          <a:p>
            <a:pPr>
              <a:lnSpc>
                <a:spcPct val="100000"/>
              </a:lnSpc>
            </a:pPr>
            <a:r>
              <a:rPr lang="ru-RU" sz="1400" dirty="0"/>
              <a:t>Индивидуально, но не более 180 календарных дней</a:t>
            </a:r>
          </a:p>
        </p:txBody>
      </p:sp>
      <p:sp>
        <p:nvSpPr>
          <p:cNvPr id="11" name="Текст 4"/>
          <p:cNvSpPr txBox="1">
            <a:spLocks/>
          </p:cNvSpPr>
          <p:nvPr/>
        </p:nvSpPr>
        <p:spPr>
          <a:xfrm>
            <a:off x="5431839" y="4031705"/>
            <a:ext cx="4384105" cy="25922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756026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+mn-cs"/>
              </a:defRPr>
            </a:lvl1pPr>
            <a:lvl2pPr marL="378013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65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56026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488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34039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12052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90065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68078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646091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24104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1600" b="1" dirty="0"/>
              <a:t>Преимущества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r>
              <a:rPr lang="ru-RU" sz="1400" dirty="0"/>
              <a:t>Минимальные требования к обеспечению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r>
              <a:rPr lang="ru-RU" sz="1400" dirty="0"/>
              <a:t>Высокая скорость принятия решений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r>
              <a:rPr lang="ru-RU" sz="1400" dirty="0"/>
              <a:t>Индивидуальное ценообразование в зависимости от параметров сделки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r>
              <a:rPr lang="ru-RU" sz="1400" dirty="0"/>
              <a:t>Индивидуальный подход для целевых клиентов</a:t>
            </a:r>
          </a:p>
        </p:txBody>
      </p:sp>
    </p:spTree>
    <p:extLst>
      <p:ext uri="{BB962C8B-B14F-4D97-AF65-F5344CB8AC3E}">
        <p14:creationId xmlns:p14="http://schemas.microsoft.com/office/powerpoint/2010/main" xmlns="" val="2378687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>
            <a:extLst>
              <a:ext uri="{FF2B5EF4-FFF2-40B4-BE49-F238E27FC236}">
                <a16:creationId xmlns:a16="http://schemas.microsoft.com/office/drawing/2014/main" xmlns="" id="{00A78846-1AF7-4FB1-8D62-8C57E2A24B0D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268636" y="1907468"/>
            <a:ext cx="9521840" cy="3384376"/>
          </a:xfrm>
        </p:spPr>
        <p:txBody>
          <a:bodyPr>
            <a:normAutofit/>
          </a:bodyPr>
          <a:lstStyle/>
          <a:p>
            <a:pPr algn="just"/>
            <a:r>
              <a:rPr lang="ru-RU" sz="2000" b="1" dirty="0">
                <a:latin typeface="+mj-lt"/>
                <a:cs typeface="Calibri Light" panose="020F0302020204030204" pitchFamily="34" charset="0"/>
              </a:rPr>
              <a:t>АО КБ «Солидарность» — универсальный Банк, с широкой региональной сетью, предоставляющий полный комплекс современных банковских продуктов и услуг для юридических и физических лиц.</a:t>
            </a:r>
          </a:p>
          <a:p>
            <a:pPr algn="just"/>
            <a:r>
              <a:rPr lang="ru-RU" sz="2000" b="1" dirty="0">
                <a:latin typeface="+mj-lt"/>
                <a:cs typeface="Calibri Light" panose="020F0302020204030204" pitchFamily="34" charset="0"/>
              </a:rPr>
              <a:t>Основным направлением Банка является предоставление полного спектра банковских услуг клиентам в РФ и партнерам из КНР и Социалистической Республики Вьетнам.</a:t>
            </a:r>
          </a:p>
          <a:p>
            <a:pPr algn="just"/>
            <a:r>
              <a:rPr lang="ru-RU" sz="2000" b="1" dirty="0">
                <a:latin typeface="+mj-lt"/>
                <a:cs typeface="Calibri Light" panose="020F0302020204030204" pitchFamily="34" charset="0"/>
              </a:rPr>
              <a:t>Наиболее представительные программы сотрудничества включают финансовую поддержку китайско-российских проектов с </a:t>
            </a:r>
            <a:r>
              <a:rPr lang="ru-RU" sz="2000" b="1" dirty="0" err="1">
                <a:latin typeface="+mj-lt"/>
                <a:cs typeface="Calibri Light" panose="020F0302020204030204" pitchFamily="34" charset="0"/>
              </a:rPr>
              <a:t>Huawei</a:t>
            </a:r>
            <a:r>
              <a:rPr lang="ru-RU" sz="2000" b="1" dirty="0">
                <a:latin typeface="+mj-lt"/>
                <a:cs typeface="Calibri Light" panose="020F0302020204030204" pitchFamily="34" charset="0"/>
              </a:rPr>
              <a:t> </a:t>
            </a:r>
            <a:r>
              <a:rPr lang="ru-RU" sz="2000" b="1" dirty="0" err="1">
                <a:latin typeface="+mj-lt"/>
                <a:cs typeface="Calibri Light" panose="020F0302020204030204" pitchFamily="34" charset="0"/>
              </a:rPr>
              <a:t>Group</a:t>
            </a:r>
            <a:r>
              <a:rPr lang="ru-RU" sz="2000" b="1" dirty="0">
                <a:latin typeface="+mj-lt"/>
                <a:cs typeface="Calibri Light" panose="020F0302020204030204" pitchFamily="34" charset="0"/>
              </a:rPr>
              <a:t>, </a:t>
            </a:r>
            <a:r>
              <a:rPr lang="ru-RU" sz="2000" b="1" dirty="0" err="1">
                <a:latin typeface="+mj-lt"/>
                <a:cs typeface="Calibri Light" panose="020F0302020204030204" pitchFamily="34" charset="0"/>
              </a:rPr>
              <a:t>Great</a:t>
            </a:r>
            <a:r>
              <a:rPr lang="ru-RU" sz="2000" b="1" dirty="0">
                <a:latin typeface="+mj-lt"/>
                <a:cs typeface="Calibri Light" panose="020F0302020204030204" pitchFamily="34" charset="0"/>
              </a:rPr>
              <a:t> </a:t>
            </a:r>
            <a:r>
              <a:rPr lang="ru-RU" sz="2000" b="1" dirty="0" err="1">
                <a:latin typeface="+mj-lt"/>
                <a:cs typeface="Calibri Light" panose="020F0302020204030204" pitchFamily="34" charset="0"/>
              </a:rPr>
              <a:t>Wall</a:t>
            </a:r>
            <a:r>
              <a:rPr lang="ru-RU" sz="2000" b="1" dirty="0">
                <a:latin typeface="+mj-lt"/>
                <a:cs typeface="Calibri Light" panose="020F0302020204030204" pitchFamily="34" charset="0"/>
              </a:rPr>
              <a:t> </a:t>
            </a:r>
            <a:r>
              <a:rPr lang="ru-RU" sz="2000" b="1" dirty="0" err="1">
                <a:latin typeface="+mj-lt"/>
                <a:cs typeface="Calibri Light" panose="020F0302020204030204" pitchFamily="34" charset="0"/>
              </a:rPr>
              <a:t>Motor</a:t>
            </a:r>
            <a:r>
              <a:rPr lang="ru-RU" sz="2000" b="1" dirty="0">
                <a:latin typeface="+mj-lt"/>
                <a:cs typeface="Calibri Light" panose="020F0302020204030204" pitchFamily="34" charset="0"/>
              </a:rPr>
              <a:t> </a:t>
            </a:r>
            <a:r>
              <a:rPr lang="ru-RU" sz="2000" b="1" dirty="0" err="1">
                <a:latin typeface="+mj-lt"/>
                <a:cs typeface="Calibri Light" panose="020F0302020204030204" pitchFamily="34" charset="0"/>
              </a:rPr>
              <a:t>Group</a:t>
            </a:r>
            <a:r>
              <a:rPr lang="ru-RU" sz="2000" b="1" dirty="0">
                <a:latin typeface="+mj-lt"/>
                <a:cs typeface="Calibri Light" panose="020F0302020204030204" pitchFamily="34" charset="0"/>
              </a:rPr>
              <a:t>, </a:t>
            </a:r>
            <a:r>
              <a:rPr lang="ru-RU" sz="2000" b="1" dirty="0" err="1">
                <a:latin typeface="+mj-lt"/>
                <a:cs typeface="Calibri Light" panose="020F0302020204030204" pitchFamily="34" charset="0"/>
              </a:rPr>
              <a:t>Haier</a:t>
            </a:r>
            <a:r>
              <a:rPr lang="ru-RU" sz="2000" b="1" dirty="0">
                <a:latin typeface="+mj-lt"/>
                <a:cs typeface="Calibri Light" panose="020F0302020204030204" pitchFamily="34" charset="0"/>
              </a:rPr>
              <a:t> </a:t>
            </a:r>
            <a:r>
              <a:rPr lang="ru-RU" sz="2000" b="1" dirty="0" err="1">
                <a:latin typeface="+mj-lt"/>
                <a:cs typeface="Calibri Light" panose="020F0302020204030204" pitchFamily="34" charset="0"/>
              </a:rPr>
              <a:t>Group</a:t>
            </a:r>
            <a:r>
              <a:rPr lang="ru-RU" sz="2000" b="1" dirty="0">
                <a:latin typeface="+mj-lt"/>
                <a:cs typeface="Calibri Light" panose="020F0302020204030204" pitchFamily="34" charset="0"/>
              </a:rPr>
              <a:t>, </a:t>
            </a:r>
            <a:r>
              <a:rPr lang="ru-RU" sz="2000" b="1" dirty="0" err="1">
                <a:latin typeface="+mj-lt"/>
                <a:cs typeface="Calibri Light" panose="020F0302020204030204" pitchFamily="34" charset="0"/>
              </a:rPr>
              <a:t>СиАрСиСи</a:t>
            </a:r>
            <a:r>
              <a:rPr lang="ru-RU" sz="2000" b="1" dirty="0">
                <a:latin typeface="+mj-lt"/>
                <a:cs typeface="Calibri Light" panose="020F0302020204030204" pitchFamily="34" charset="0"/>
              </a:rPr>
              <a:t>.</a:t>
            </a:r>
          </a:p>
          <a:p>
            <a:endParaRPr lang="ru-RU" sz="1600" dirty="0"/>
          </a:p>
        </p:txBody>
      </p:sp>
      <p:sp>
        <p:nvSpPr>
          <p:cNvPr id="9" name="Нижний колонтитул 8">
            <a:extLst>
              <a:ext uri="{FF2B5EF4-FFF2-40B4-BE49-F238E27FC236}">
                <a16:creationId xmlns:a16="http://schemas.microsoft.com/office/drawing/2014/main" xmlns="" id="{218A4578-38D2-406C-A00A-EA17CC277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www.solid.ru</a:t>
            </a:r>
            <a:endParaRPr lang="ru-RU"/>
          </a:p>
        </p:txBody>
      </p:sp>
      <p:sp>
        <p:nvSpPr>
          <p:cNvPr id="10" name="Номер слайда 9">
            <a:extLst>
              <a:ext uri="{FF2B5EF4-FFF2-40B4-BE49-F238E27FC236}">
                <a16:creationId xmlns:a16="http://schemas.microsoft.com/office/drawing/2014/main" xmlns="" id="{AFBD9853-F6BD-4A80-8DC0-F2CC2EA90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3E5F0-59B3-42F5-8207-AE4D054C2BC9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398349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512192" y="291403"/>
            <a:ext cx="9303752" cy="621326"/>
          </a:xfrm>
        </p:spPr>
        <p:txBody>
          <a:bodyPr>
            <a:noAutofit/>
          </a:bodyPr>
          <a:lstStyle/>
          <a:p>
            <a:r>
              <a:rPr lang="ru-RU" sz="1800" b="1" dirty="0"/>
              <a:t> Гарантия возврата аванса</a:t>
            </a:r>
            <a:endParaRPr lang="ru-RU" sz="1600" b="1" dirty="0">
              <a:solidFill>
                <a:prstClr val="black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3"/>
          </p:nvPr>
        </p:nvSpPr>
        <p:spPr>
          <a:xfrm>
            <a:off x="512191" y="4031705"/>
            <a:ext cx="4384105" cy="2376263"/>
          </a:xfrm>
        </p:spPr>
        <p:txBody>
          <a:bodyPr>
            <a:normAutofit/>
          </a:bodyPr>
          <a:lstStyle/>
          <a:p>
            <a:pPr algn="just"/>
            <a:r>
              <a:rPr lang="ru-RU" sz="1600" b="1" dirty="0"/>
              <a:t>Обеспечение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r>
              <a:rPr lang="ru-RU" sz="1400" dirty="0"/>
              <a:t>Твердые залоги (недвижимость, транспортные средства, оборудование)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r>
              <a:rPr lang="ru-RU" sz="1400" dirty="0"/>
              <a:t>Залог денежных требований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r>
              <a:rPr lang="ru-RU" sz="1400" dirty="0"/>
              <a:t>Залог векселей/депозит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r>
              <a:rPr lang="ru-RU" sz="1400" dirty="0"/>
              <a:t>Залог товаров в обороте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r>
              <a:rPr lang="ru-RU" sz="1400" dirty="0"/>
              <a:t>Залог долей/акций компании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r>
              <a:rPr lang="ru-RU" sz="1400" dirty="0"/>
              <a:t>Поручительство собственников</a:t>
            </a:r>
          </a:p>
        </p:txBody>
      </p:sp>
      <p:sp>
        <p:nvSpPr>
          <p:cNvPr id="6" name="Текст 4"/>
          <p:cNvSpPr txBox="1">
            <a:spLocks/>
          </p:cNvSpPr>
          <p:nvPr/>
        </p:nvSpPr>
        <p:spPr>
          <a:xfrm>
            <a:off x="519840" y="2830624"/>
            <a:ext cx="4376456" cy="985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756026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+mn-cs"/>
              </a:defRPr>
            </a:lvl1pPr>
            <a:lvl2pPr marL="378013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65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56026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488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34039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12052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90065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68078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646091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24104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661"/>
              </a:spcAft>
            </a:pPr>
            <a:r>
              <a:rPr lang="ru-RU" sz="1600" b="1" dirty="0"/>
              <a:t>Сумма</a:t>
            </a:r>
            <a:r>
              <a:rPr lang="ru-RU" sz="1600" dirty="0"/>
              <a:t> </a:t>
            </a:r>
          </a:p>
          <a:p>
            <a:r>
              <a:rPr lang="ru-RU" sz="1400" dirty="0"/>
              <a:t>До 500 млн руб. </a:t>
            </a:r>
          </a:p>
        </p:txBody>
      </p:sp>
      <p:sp>
        <p:nvSpPr>
          <p:cNvPr id="7" name="Текст 4"/>
          <p:cNvSpPr txBox="1">
            <a:spLocks/>
          </p:cNvSpPr>
          <p:nvPr/>
        </p:nvSpPr>
        <p:spPr>
          <a:xfrm>
            <a:off x="512191" y="938624"/>
            <a:ext cx="9290621" cy="17249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756026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+mn-cs"/>
              </a:defRPr>
            </a:lvl1pPr>
            <a:lvl2pPr marL="378013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65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56026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488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34039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12052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90065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68078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646091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24104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7000"/>
              </a:lnSpc>
              <a:spcAft>
                <a:spcPts val="661"/>
              </a:spcAft>
            </a:pPr>
            <a:r>
              <a:rPr lang="ru-RU" sz="1600" b="1" dirty="0"/>
              <a:t>Назначение</a:t>
            </a:r>
          </a:p>
          <a:p>
            <a:pPr algn="just">
              <a:lnSpc>
                <a:spcPct val="107000"/>
              </a:lnSpc>
              <a:spcAft>
                <a:spcPts val="661"/>
              </a:spcAft>
            </a:pPr>
            <a:r>
              <a:rPr lang="ru-RU" sz="1400" dirty="0"/>
              <a:t>Гарантия обеспечивает возврат авансового платежа в случае неисполнения принципалом своих обязательств по контракту на поставку товаров, выполнение работ, оказание услуг</a:t>
            </a: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www.solid.ru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3E5F0-59B3-42F5-8207-AE4D054C2BC9}" type="slidenum">
              <a:rPr lang="ru-RU" smtClean="0"/>
              <a:pPr/>
              <a:t>20</a:t>
            </a:fld>
            <a:endParaRPr lang="ru-RU"/>
          </a:p>
        </p:txBody>
      </p:sp>
      <p:sp>
        <p:nvSpPr>
          <p:cNvPr id="10" name="Текст 4"/>
          <p:cNvSpPr txBox="1">
            <a:spLocks/>
          </p:cNvSpPr>
          <p:nvPr/>
        </p:nvSpPr>
        <p:spPr>
          <a:xfrm>
            <a:off x="5431839" y="2830624"/>
            <a:ext cx="4370973" cy="985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756026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+mn-cs"/>
              </a:defRPr>
            </a:lvl1pPr>
            <a:lvl2pPr marL="378013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65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56026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488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34039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12052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90065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68078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646091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24104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661"/>
              </a:spcAft>
            </a:pPr>
            <a:r>
              <a:rPr lang="ru-RU" sz="1600" b="1" dirty="0"/>
              <a:t>Срок</a:t>
            </a:r>
            <a:endParaRPr lang="ru-RU" sz="1400" dirty="0"/>
          </a:p>
          <a:p>
            <a:r>
              <a:rPr lang="ru-RU" sz="1400" dirty="0"/>
              <a:t>До 2 лет</a:t>
            </a:r>
          </a:p>
        </p:txBody>
      </p:sp>
      <p:sp>
        <p:nvSpPr>
          <p:cNvPr id="11" name="Текст 4"/>
          <p:cNvSpPr txBox="1">
            <a:spLocks/>
          </p:cNvSpPr>
          <p:nvPr/>
        </p:nvSpPr>
        <p:spPr>
          <a:xfrm>
            <a:off x="5431839" y="4031705"/>
            <a:ext cx="4384105" cy="25922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756026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+mn-cs"/>
              </a:defRPr>
            </a:lvl1pPr>
            <a:lvl2pPr marL="378013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65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56026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488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34039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12052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90065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68078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646091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24104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1600" b="1" dirty="0"/>
              <a:t>Преимущества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r>
              <a:rPr lang="ru-RU" sz="1400" dirty="0"/>
              <a:t>Гибкий подход к залогам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r>
              <a:rPr lang="ru-RU" sz="1400" dirty="0"/>
              <a:t>Высокая скорость принятия решений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r>
              <a:rPr lang="ru-RU" sz="1400" dirty="0"/>
              <a:t>Индивидуальное ценообразование в зависимости от параметров сделки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r>
              <a:rPr lang="ru-RU" sz="1400" dirty="0"/>
              <a:t>Индивидуальный подход для целевых клиентов</a:t>
            </a:r>
          </a:p>
        </p:txBody>
      </p:sp>
    </p:spTree>
    <p:extLst>
      <p:ext uri="{BB962C8B-B14F-4D97-AF65-F5344CB8AC3E}">
        <p14:creationId xmlns:p14="http://schemas.microsoft.com/office/powerpoint/2010/main" xmlns="" val="12281689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512192" y="291403"/>
            <a:ext cx="9303752" cy="621326"/>
          </a:xfrm>
        </p:spPr>
        <p:txBody>
          <a:bodyPr>
            <a:noAutofit/>
          </a:bodyPr>
          <a:lstStyle/>
          <a:p>
            <a:r>
              <a:rPr lang="ru-RU" sz="1800" b="1" dirty="0"/>
              <a:t> Гарантии исполнения контракта</a:t>
            </a:r>
            <a:endParaRPr lang="ru-RU" sz="1600" b="1" dirty="0">
              <a:solidFill>
                <a:prstClr val="black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3"/>
          </p:nvPr>
        </p:nvSpPr>
        <p:spPr>
          <a:xfrm>
            <a:off x="512191" y="4031705"/>
            <a:ext cx="4384105" cy="2376263"/>
          </a:xfrm>
        </p:spPr>
        <p:txBody>
          <a:bodyPr>
            <a:normAutofit/>
          </a:bodyPr>
          <a:lstStyle/>
          <a:p>
            <a:pPr algn="just"/>
            <a:r>
              <a:rPr lang="ru-RU" sz="1600" b="1" dirty="0"/>
              <a:t>Обеспечение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r>
              <a:rPr lang="ru-RU" sz="1400" dirty="0"/>
              <a:t>Твердые залоги (недвижимость, транспортные средства, оборудование)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r>
              <a:rPr lang="ru-RU" sz="1400" dirty="0"/>
              <a:t>Залог денежных требований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r>
              <a:rPr lang="ru-RU" sz="1400" dirty="0"/>
              <a:t>Залог векселей/депозит 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r>
              <a:rPr lang="ru-RU" sz="1400" dirty="0"/>
              <a:t>Залог товаров в обороте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r>
              <a:rPr lang="ru-RU" sz="1400" dirty="0"/>
              <a:t>Залог долей/акций компании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r>
              <a:rPr lang="ru-RU" sz="1400" dirty="0"/>
              <a:t>Поручительство собственников</a:t>
            </a:r>
          </a:p>
        </p:txBody>
      </p:sp>
      <p:sp>
        <p:nvSpPr>
          <p:cNvPr id="6" name="Текст 4"/>
          <p:cNvSpPr txBox="1">
            <a:spLocks/>
          </p:cNvSpPr>
          <p:nvPr/>
        </p:nvSpPr>
        <p:spPr>
          <a:xfrm>
            <a:off x="526606" y="2631686"/>
            <a:ext cx="4376456" cy="985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756026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+mn-cs"/>
              </a:defRPr>
            </a:lvl1pPr>
            <a:lvl2pPr marL="378013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65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56026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488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34039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12052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90065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68078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646091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24104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661"/>
              </a:spcAft>
            </a:pPr>
            <a:r>
              <a:rPr lang="ru-RU" sz="1600" b="1" dirty="0"/>
              <a:t>Сумма</a:t>
            </a:r>
            <a:r>
              <a:rPr lang="ru-RU" sz="1600" dirty="0"/>
              <a:t> </a:t>
            </a:r>
          </a:p>
          <a:p>
            <a:r>
              <a:rPr lang="ru-RU" sz="1400" dirty="0"/>
              <a:t>До 500 млн руб. </a:t>
            </a:r>
          </a:p>
        </p:txBody>
      </p:sp>
      <p:sp>
        <p:nvSpPr>
          <p:cNvPr id="7" name="Текст 4"/>
          <p:cNvSpPr txBox="1">
            <a:spLocks/>
          </p:cNvSpPr>
          <p:nvPr/>
        </p:nvSpPr>
        <p:spPr>
          <a:xfrm>
            <a:off x="512191" y="938624"/>
            <a:ext cx="9290621" cy="17249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756026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+mn-cs"/>
              </a:defRPr>
            </a:lvl1pPr>
            <a:lvl2pPr marL="378013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65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56026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488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34039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12052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90065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68078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646091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24104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7000"/>
              </a:lnSpc>
              <a:spcAft>
                <a:spcPts val="661"/>
              </a:spcAft>
            </a:pPr>
            <a:r>
              <a:rPr lang="ru-RU" sz="1600" b="1" dirty="0"/>
              <a:t>Назначение</a:t>
            </a:r>
          </a:p>
          <a:p>
            <a:pPr algn="just">
              <a:lnSpc>
                <a:spcPct val="107000"/>
              </a:lnSpc>
              <a:spcAft>
                <a:spcPts val="661"/>
              </a:spcAft>
            </a:pPr>
            <a:r>
              <a:rPr lang="ru-RU" sz="1400" dirty="0"/>
              <a:t>Гарантия обеспечивает надлежащее исполнение принципалом своих обязательств по контракту на поставку товаров, выполнение работ, оказание услуг</a:t>
            </a: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www.solid.ru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3E5F0-59B3-42F5-8207-AE4D054C2BC9}" type="slidenum">
              <a:rPr lang="ru-RU" smtClean="0"/>
              <a:pPr/>
              <a:t>21</a:t>
            </a:fld>
            <a:endParaRPr lang="ru-RU"/>
          </a:p>
        </p:txBody>
      </p:sp>
      <p:sp>
        <p:nvSpPr>
          <p:cNvPr id="10" name="Текст 4"/>
          <p:cNvSpPr txBox="1">
            <a:spLocks/>
          </p:cNvSpPr>
          <p:nvPr/>
        </p:nvSpPr>
        <p:spPr>
          <a:xfrm>
            <a:off x="5616376" y="2631686"/>
            <a:ext cx="4370973" cy="985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756026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+mn-cs"/>
              </a:defRPr>
            </a:lvl1pPr>
            <a:lvl2pPr marL="378013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65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56026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488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34039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12052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90065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68078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646091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24104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661"/>
              </a:spcAft>
            </a:pPr>
            <a:r>
              <a:rPr lang="ru-RU" sz="1600" b="1" dirty="0"/>
              <a:t>Срок</a:t>
            </a:r>
            <a:endParaRPr lang="ru-RU" sz="1400" dirty="0"/>
          </a:p>
          <a:p>
            <a:r>
              <a:rPr lang="ru-RU" sz="1400" dirty="0"/>
              <a:t>До 3 лет </a:t>
            </a:r>
          </a:p>
        </p:txBody>
      </p:sp>
      <p:sp>
        <p:nvSpPr>
          <p:cNvPr id="11" name="Текст 4"/>
          <p:cNvSpPr txBox="1">
            <a:spLocks/>
          </p:cNvSpPr>
          <p:nvPr/>
        </p:nvSpPr>
        <p:spPr>
          <a:xfrm>
            <a:off x="5431839" y="4031705"/>
            <a:ext cx="4384105" cy="25922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756026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+mn-cs"/>
              </a:defRPr>
            </a:lvl1pPr>
            <a:lvl2pPr marL="378013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65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56026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488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34039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12052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90065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68078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646091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24104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1600" b="1" dirty="0"/>
              <a:t>Преимущества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r>
              <a:rPr lang="ru-RU" sz="1400" dirty="0"/>
              <a:t>Гибкий подход к залогам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r>
              <a:rPr lang="ru-RU" sz="1400" dirty="0"/>
              <a:t>Высокая скорость принятия решений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r>
              <a:rPr lang="ru-RU" sz="1400" dirty="0"/>
              <a:t>Индивидуальное ценообразование в зависимости от параметров сделки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r>
              <a:rPr lang="ru-RU" sz="1400" dirty="0"/>
              <a:t>Индивидуальный подход для целевых клиентов</a:t>
            </a:r>
          </a:p>
        </p:txBody>
      </p:sp>
    </p:spTree>
    <p:extLst>
      <p:ext uri="{BB962C8B-B14F-4D97-AF65-F5344CB8AC3E}">
        <p14:creationId xmlns:p14="http://schemas.microsoft.com/office/powerpoint/2010/main" xmlns="" val="38776313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512192" y="291403"/>
            <a:ext cx="9303752" cy="621326"/>
          </a:xfrm>
        </p:spPr>
        <p:txBody>
          <a:bodyPr>
            <a:noAutofit/>
          </a:bodyPr>
          <a:lstStyle/>
          <a:p>
            <a:r>
              <a:rPr lang="ru-RU" sz="1800" b="1" dirty="0"/>
              <a:t> Сервисная гарантия</a:t>
            </a:r>
            <a:endParaRPr lang="ru-RU" sz="1600" b="1" dirty="0">
              <a:solidFill>
                <a:prstClr val="black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3"/>
          </p:nvPr>
        </p:nvSpPr>
        <p:spPr>
          <a:xfrm>
            <a:off x="512191" y="4031705"/>
            <a:ext cx="4384105" cy="2376263"/>
          </a:xfrm>
        </p:spPr>
        <p:txBody>
          <a:bodyPr>
            <a:normAutofit/>
          </a:bodyPr>
          <a:lstStyle/>
          <a:p>
            <a:pPr algn="just"/>
            <a:r>
              <a:rPr lang="ru-RU" sz="1600" b="1" dirty="0"/>
              <a:t>Обеспечение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r>
              <a:rPr lang="ru-RU" sz="1400" dirty="0"/>
              <a:t>Возможно без залога при наличии опыта реализации аналогичных контрактов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r>
              <a:rPr lang="ru-RU" sz="1400" dirty="0"/>
              <a:t>Поручительства собственников</a:t>
            </a:r>
          </a:p>
        </p:txBody>
      </p:sp>
      <p:sp>
        <p:nvSpPr>
          <p:cNvPr id="6" name="Текст 4"/>
          <p:cNvSpPr txBox="1">
            <a:spLocks/>
          </p:cNvSpPr>
          <p:nvPr/>
        </p:nvSpPr>
        <p:spPr>
          <a:xfrm>
            <a:off x="519840" y="2830624"/>
            <a:ext cx="4376456" cy="985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756026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+mn-cs"/>
              </a:defRPr>
            </a:lvl1pPr>
            <a:lvl2pPr marL="378013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65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56026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488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34039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12052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90065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68078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646091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24104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661"/>
              </a:spcAft>
            </a:pPr>
            <a:r>
              <a:rPr lang="ru-RU" sz="1600" b="1" dirty="0"/>
              <a:t>Сумма</a:t>
            </a:r>
            <a:r>
              <a:rPr lang="ru-RU" sz="1600" dirty="0"/>
              <a:t> </a:t>
            </a:r>
          </a:p>
          <a:p>
            <a:r>
              <a:rPr lang="ru-RU" sz="1400" dirty="0"/>
              <a:t>До 50 млн руб. </a:t>
            </a:r>
          </a:p>
        </p:txBody>
      </p:sp>
      <p:sp>
        <p:nvSpPr>
          <p:cNvPr id="7" name="Текст 4"/>
          <p:cNvSpPr txBox="1">
            <a:spLocks/>
          </p:cNvSpPr>
          <p:nvPr/>
        </p:nvSpPr>
        <p:spPr>
          <a:xfrm>
            <a:off x="512191" y="938624"/>
            <a:ext cx="9290621" cy="17249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756026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+mn-cs"/>
              </a:defRPr>
            </a:lvl1pPr>
            <a:lvl2pPr marL="378013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65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56026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488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34039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12052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90065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68078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646091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24104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7000"/>
              </a:lnSpc>
              <a:spcAft>
                <a:spcPts val="661"/>
              </a:spcAft>
            </a:pPr>
            <a:r>
              <a:rPr lang="ru-RU" sz="1600" b="1" dirty="0"/>
              <a:t>Назначение</a:t>
            </a:r>
          </a:p>
          <a:p>
            <a:pPr algn="just">
              <a:lnSpc>
                <a:spcPct val="107000"/>
              </a:lnSpc>
              <a:spcAft>
                <a:spcPts val="661"/>
              </a:spcAft>
            </a:pPr>
            <a:r>
              <a:rPr lang="ru-RU" sz="1400" dirty="0"/>
              <a:t>Гарантия обеспечивает исполнение принципалом своих гарантийных обязательств по контракту</a:t>
            </a: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www.solid.ru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3E5F0-59B3-42F5-8207-AE4D054C2BC9}" type="slidenum">
              <a:rPr lang="ru-RU" smtClean="0"/>
              <a:pPr/>
              <a:t>22</a:t>
            </a:fld>
            <a:endParaRPr lang="ru-RU"/>
          </a:p>
        </p:txBody>
      </p:sp>
      <p:sp>
        <p:nvSpPr>
          <p:cNvPr id="10" name="Текст 4"/>
          <p:cNvSpPr txBox="1">
            <a:spLocks/>
          </p:cNvSpPr>
          <p:nvPr/>
        </p:nvSpPr>
        <p:spPr>
          <a:xfrm>
            <a:off x="5431839" y="2830624"/>
            <a:ext cx="4370973" cy="985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756026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+mn-cs"/>
              </a:defRPr>
            </a:lvl1pPr>
            <a:lvl2pPr marL="378013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65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56026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488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34039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12052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90065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68078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646091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24104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661"/>
              </a:spcAft>
            </a:pPr>
            <a:r>
              <a:rPr lang="ru-RU" sz="1600" b="1" dirty="0"/>
              <a:t>Срок</a:t>
            </a:r>
            <a:endParaRPr lang="ru-RU" sz="1400" dirty="0"/>
          </a:p>
          <a:p>
            <a:pPr>
              <a:lnSpc>
                <a:spcPct val="100000"/>
              </a:lnSpc>
            </a:pPr>
            <a:r>
              <a:rPr lang="ru-RU" sz="1400" dirty="0"/>
              <a:t>Индивидуально, в соответствии с контрактом</a:t>
            </a:r>
          </a:p>
        </p:txBody>
      </p:sp>
      <p:sp>
        <p:nvSpPr>
          <p:cNvPr id="11" name="Текст 4"/>
          <p:cNvSpPr txBox="1">
            <a:spLocks/>
          </p:cNvSpPr>
          <p:nvPr/>
        </p:nvSpPr>
        <p:spPr>
          <a:xfrm>
            <a:off x="5431839" y="4031705"/>
            <a:ext cx="4384105" cy="25922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756026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+mn-cs"/>
              </a:defRPr>
            </a:lvl1pPr>
            <a:lvl2pPr marL="378013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65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56026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488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34039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12052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90065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68078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646091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24104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1600" b="1" dirty="0"/>
              <a:t>Преимущества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r>
              <a:rPr lang="ru-RU" sz="1400" dirty="0"/>
              <a:t>Минимальные требования к обеспечению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r>
              <a:rPr lang="ru-RU" sz="1400" dirty="0"/>
              <a:t>Высокая скорость принятия решений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r>
              <a:rPr lang="ru-RU" sz="1400" dirty="0"/>
              <a:t>Индивидуальное ценообразование в зависимости от параметров сделки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r>
              <a:rPr lang="ru-RU" sz="1400" dirty="0"/>
              <a:t>Индивидуальный подход для целевых клиентов</a:t>
            </a:r>
          </a:p>
        </p:txBody>
      </p:sp>
    </p:spTree>
    <p:extLst>
      <p:ext uri="{BB962C8B-B14F-4D97-AF65-F5344CB8AC3E}">
        <p14:creationId xmlns:p14="http://schemas.microsoft.com/office/powerpoint/2010/main" xmlns="" val="30594350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512192" y="291403"/>
            <a:ext cx="9303752" cy="621326"/>
          </a:xfrm>
        </p:spPr>
        <p:txBody>
          <a:bodyPr>
            <a:noAutofit/>
          </a:bodyPr>
          <a:lstStyle/>
          <a:p>
            <a:r>
              <a:rPr lang="ru-RU" sz="1800" b="1" dirty="0"/>
              <a:t> Платежная гарантия</a:t>
            </a:r>
            <a:endParaRPr lang="ru-RU" sz="1600" b="1" dirty="0">
              <a:solidFill>
                <a:prstClr val="black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3"/>
          </p:nvPr>
        </p:nvSpPr>
        <p:spPr>
          <a:xfrm>
            <a:off x="512191" y="4031705"/>
            <a:ext cx="4384105" cy="2376263"/>
          </a:xfrm>
        </p:spPr>
        <p:txBody>
          <a:bodyPr>
            <a:normAutofit/>
          </a:bodyPr>
          <a:lstStyle/>
          <a:p>
            <a:pPr algn="just"/>
            <a:r>
              <a:rPr lang="ru-RU" sz="1600" b="1" dirty="0"/>
              <a:t>Обеспечение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r>
              <a:rPr lang="ru-RU" sz="1400" dirty="0"/>
              <a:t>Твердые залоги (недвижимость, транспортные средства, оборудование)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r>
              <a:rPr lang="ru-RU" sz="1400" dirty="0"/>
              <a:t>Залог денежных требований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r>
              <a:rPr lang="ru-RU" sz="1400" dirty="0"/>
              <a:t>Залог векселей/депозит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r>
              <a:rPr lang="ru-RU" sz="1400" dirty="0"/>
              <a:t>Залог товаров в обороте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r>
              <a:rPr lang="ru-RU" sz="1400" dirty="0"/>
              <a:t>Залог долей/акций компании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r>
              <a:rPr lang="ru-RU" sz="1400" dirty="0"/>
              <a:t>Поручительство собственников</a:t>
            </a:r>
          </a:p>
        </p:txBody>
      </p:sp>
      <p:sp>
        <p:nvSpPr>
          <p:cNvPr id="6" name="Текст 4"/>
          <p:cNvSpPr txBox="1">
            <a:spLocks/>
          </p:cNvSpPr>
          <p:nvPr/>
        </p:nvSpPr>
        <p:spPr>
          <a:xfrm>
            <a:off x="519840" y="2830624"/>
            <a:ext cx="4376456" cy="985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756026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+mn-cs"/>
              </a:defRPr>
            </a:lvl1pPr>
            <a:lvl2pPr marL="378013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65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56026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488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34039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12052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90065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68078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646091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24104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661"/>
              </a:spcAft>
            </a:pPr>
            <a:r>
              <a:rPr lang="ru-RU" sz="1600" b="1" dirty="0"/>
              <a:t>Сумма</a:t>
            </a:r>
            <a:r>
              <a:rPr lang="ru-RU" sz="1600" dirty="0"/>
              <a:t> </a:t>
            </a:r>
          </a:p>
          <a:p>
            <a:r>
              <a:rPr lang="ru-RU" sz="1400" dirty="0"/>
              <a:t>До 200 млн руб. </a:t>
            </a:r>
          </a:p>
        </p:txBody>
      </p:sp>
      <p:sp>
        <p:nvSpPr>
          <p:cNvPr id="7" name="Текст 4"/>
          <p:cNvSpPr txBox="1">
            <a:spLocks/>
          </p:cNvSpPr>
          <p:nvPr/>
        </p:nvSpPr>
        <p:spPr>
          <a:xfrm>
            <a:off x="512191" y="938624"/>
            <a:ext cx="9290621" cy="17249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756026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+mn-cs"/>
              </a:defRPr>
            </a:lvl1pPr>
            <a:lvl2pPr marL="378013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65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56026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488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34039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12052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90065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68078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646091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24104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7000"/>
              </a:lnSpc>
              <a:spcAft>
                <a:spcPts val="661"/>
              </a:spcAft>
            </a:pPr>
            <a:r>
              <a:rPr lang="ru-RU" sz="1600" b="1" dirty="0"/>
              <a:t>Назначение</a:t>
            </a:r>
          </a:p>
          <a:p>
            <a:pPr algn="just">
              <a:lnSpc>
                <a:spcPct val="107000"/>
              </a:lnSpc>
              <a:spcAft>
                <a:spcPts val="661"/>
              </a:spcAft>
            </a:pPr>
            <a:r>
              <a:rPr lang="ru-RU" sz="1400" dirty="0"/>
              <a:t>Гарантия обеспечивает исполнение денежного обязательства покупателя по оплате товаров или услуг по контракту, если контрактом предусмотрена отсрочка платежа</a:t>
            </a: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www.solid.ru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3E5F0-59B3-42F5-8207-AE4D054C2BC9}" type="slidenum">
              <a:rPr lang="ru-RU" smtClean="0"/>
              <a:pPr/>
              <a:t>23</a:t>
            </a:fld>
            <a:endParaRPr lang="ru-RU"/>
          </a:p>
        </p:txBody>
      </p:sp>
      <p:sp>
        <p:nvSpPr>
          <p:cNvPr id="10" name="Текст 4"/>
          <p:cNvSpPr txBox="1">
            <a:spLocks/>
          </p:cNvSpPr>
          <p:nvPr/>
        </p:nvSpPr>
        <p:spPr>
          <a:xfrm>
            <a:off x="5431839" y="2830624"/>
            <a:ext cx="4370973" cy="985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756026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+mn-cs"/>
              </a:defRPr>
            </a:lvl1pPr>
            <a:lvl2pPr marL="378013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65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56026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488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34039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12052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90065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68078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646091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24104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661"/>
              </a:spcAft>
            </a:pPr>
            <a:r>
              <a:rPr lang="ru-RU" sz="1600" b="1" dirty="0"/>
              <a:t>Срок</a:t>
            </a:r>
            <a:endParaRPr lang="ru-RU" sz="1400" dirty="0"/>
          </a:p>
          <a:p>
            <a:r>
              <a:rPr lang="ru-RU" sz="1400" dirty="0"/>
              <a:t>До 1 года </a:t>
            </a:r>
          </a:p>
        </p:txBody>
      </p:sp>
      <p:sp>
        <p:nvSpPr>
          <p:cNvPr id="11" name="Текст 4"/>
          <p:cNvSpPr txBox="1">
            <a:spLocks/>
          </p:cNvSpPr>
          <p:nvPr/>
        </p:nvSpPr>
        <p:spPr>
          <a:xfrm>
            <a:off x="5431839" y="4031705"/>
            <a:ext cx="4384105" cy="25922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756026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+mn-cs"/>
              </a:defRPr>
            </a:lvl1pPr>
            <a:lvl2pPr marL="378013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65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56026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488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34039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12052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90065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68078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646091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24104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1600" b="1" dirty="0"/>
              <a:t>Преимущества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r>
              <a:rPr lang="ru-RU" sz="1400" dirty="0"/>
              <a:t>Гибкий подход к залогам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r>
              <a:rPr lang="ru-RU" sz="1400" dirty="0"/>
              <a:t>Высокая скорость принятия решений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r>
              <a:rPr lang="ru-RU" sz="1400" dirty="0"/>
              <a:t>Индивидуальное ценообразование в зависимости от параметров сделки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r>
              <a:rPr lang="ru-RU" sz="1400" dirty="0"/>
              <a:t>Индивидуальный подход для целевых клиентов</a:t>
            </a:r>
          </a:p>
        </p:txBody>
      </p:sp>
    </p:spTree>
    <p:extLst>
      <p:ext uri="{BB962C8B-B14F-4D97-AF65-F5344CB8AC3E}">
        <p14:creationId xmlns:p14="http://schemas.microsoft.com/office/powerpoint/2010/main" xmlns="" val="37463949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512192" y="291403"/>
            <a:ext cx="9303752" cy="621326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FF0000"/>
                </a:solidFill>
              </a:rPr>
              <a:t>Овердрафт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idx="13"/>
          </p:nvPr>
        </p:nvSpPr>
        <p:spPr>
          <a:xfrm>
            <a:off x="512191" y="4031705"/>
            <a:ext cx="4384105" cy="2376263"/>
          </a:xfrm>
        </p:spPr>
        <p:txBody>
          <a:bodyPr>
            <a:normAutofit/>
          </a:bodyPr>
          <a:lstStyle/>
          <a:p>
            <a:pPr algn="just"/>
            <a:r>
              <a:rPr lang="ru-RU" sz="1600" b="1" dirty="0"/>
              <a:t>Обеспечение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r>
              <a:rPr lang="ru-RU" sz="1400" dirty="0"/>
              <a:t>Возможно без залога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r>
              <a:rPr lang="ru-RU" sz="1400" dirty="0"/>
              <a:t>Поручительства собственников</a:t>
            </a:r>
          </a:p>
        </p:txBody>
      </p:sp>
      <p:sp>
        <p:nvSpPr>
          <p:cNvPr id="6" name="Текст 4"/>
          <p:cNvSpPr txBox="1">
            <a:spLocks/>
          </p:cNvSpPr>
          <p:nvPr/>
        </p:nvSpPr>
        <p:spPr>
          <a:xfrm>
            <a:off x="519840" y="2715324"/>
            <a:ext cx="4376456" cy="985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756026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+mn-cs"/>
              </a:defRPr>
            </a:lvl1pPr>
            <a:lvl2pPr marL="378013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65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56026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488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34039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12052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90065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68078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646091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24104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661"/>
              </a:spcAft>
            </a:pPr>
            <a:r>
              <a:rPr lang="ru-RU" sz="1600" b="1" dirty="0"/>
              <a:t>Сумма</a:t>
            </a:r>
            <a:r>
              <a:rPr lang="ru-RU" sz="1600" dirty="0"/>
              <a:t> </a:t>
            </a:r>
          </a:p>
          <a:p>
            <a:pPr>
              <a:lnSpc>
                <a:spcPct val="100000"/>
              </a:lnSpc>
            </a:pPr>
            <a:r>
              <a:rPr lang="ru-RU" sz="1400" dirty="0"/>
              <a:t>Индивидуально, в зависимости от оборотов компании в Банке</a:t>
            </a:r>
          </a:p>
        </p:txBody>
      </p:sp>
      <p:sp>
        <p:nvSpPr>
          <p:cNvPr id="7" name="Текст 4"/>
          <p:cNvSpPr txBox="1">
            <a:spLocks/>
          </p:cNvSpPr>
          <p:nvPr/>
        </p:nvSpPr>
        <p:spPr>
          <a:xfrm>
            <a:off x="512191" y="938624"/>
            <a:ext cx="9290621" cy="17249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756026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+mn-cs"/>
              </a:defRPr>
            </a:lvl1pPr>
            <a:lvl2pPr marL="378013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65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56026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488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34039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12052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90065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68078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646091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24104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7000"/>
              </a:lnSpc>
              <a:spcAft>
                <a:spcPts val="661"/>
              </a:spcAft>
            </a:pPr>
            <a:r>
              <a:rPr lang="ru-RU" sz="1600" b="1" dirty="0"/>
              <a:t>Назначение</a:t>
            </a:r>
          </a:p>
          <a:p>
            <a:pPr algn="just">
              <a:lnSpc>
                <a:spcPct val="107000"/>
              </a:lnSpc>
              <a:spcAft>
                <a:spcPts val="661"/>
              </a:spcAft>
            </a:pPr>
            <a:r>
              <a:rPr lang="ru-RU" sz="1400" dirty="0"/>
              <a:t>кредитование расчетного счета клиента для оплаты им расчётных документов при недостаточности или отсутствии на расчётном счёте клиента-заемщика денежных средств (</a:t>
            </a:r>
            <a:r>
              <a:rPr lang="ru-RU" sz="1400" dirty="0" err="1"/>
              <a:t>Overdraft</a:t>
            </a:r>
            <a:r>
              <a:rPr lang="ru-RU" sz="1400" dirty="0"/>
              <a:t> — перерасход).</a:t>
            </a:r>
          </a:p>
          <a:p>
            <a:pPr algn="just">
              <a:lnSpc>
                <a:spcPct val="107000"/>
              </a:lnSpc>
              <a:spcAft>
                <a:spcPts val="661"/>
              </a:spcAft>
            </a:pPr>
            <a:endParaRPr lang="ru-RU" sz="1400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www.solid.ru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3E5F0-59B3-42F5-8207-AE4D054C2BC9}" type="slidenum">
              <a:rPr lang="ru-RU" smtClean="0"/>
              <a:pPr/>
              <a:t>24</a:t>
            </a:fld>
            <a:endParaRPr lang="ru-RU"/>
          </a:p>
        </p:txBody>
      </p:sp>
      <p:sp>
        <p:nvSpPr>
          <p:cNvPr id="10" name="Текст 4"/>
          <p:cNvSpPr txBox="1">
            <a:spLocks/>
          </p:cNvSpPr>
          <p:nvPr/>
        </p:nvSpPr>
        <p:spPr>
          <a:xfrm>
            <a:off x="5431839" y="2830624"/>
            <a:ext cx="4370973" cy="985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756026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+mn-cs"/>
              </a:defRPr>
            </a:lvl1pPr>
            <a:lvl2pPr marL="378013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65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56026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488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34039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12052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90065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68078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646091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24104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661"/>
              </a:spcAft>
            </a:pPr>
            <a:r>
              <a:rPr lang="ru-RU" sz="1600" b="1" dirty="0"/>
              <a:t>Срок</a:t>
            </a:r>
            <a:endParaRPr lang="ru-RU" sz="1400" dirty="0"/>
          </a:p>
          <a:p>
            <a:r>
              <a:rPr lang="ru-RU" sz="1400" dirty="0"/>
              <a:t>До 60 дней</a:t>
            </a:r>
          </a:p>
        </p:txBody>
      </p:sp>
      <p:sp>
        <p:nvSpPr>
          <p:cNvPr id="11" name="Текст 4"/>
          <p:cNvSpPr txBox="1">
            <a:spLocks/>
          </p:cNvSpPr>
          <p:nvPr/>
        </p:nvSpPr>
        <p:spPr>
          <a:xfrm>
            <a:off x="5431839" y="4031705"/>
            <a:ext cx="4384105" cy="25922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756026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+mn-cs"/>
              </a:defRPr>
            </a:lvl1pPr>
            <a:lvl2pPr marL="378013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65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56026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488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34039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12052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90065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68078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646091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24104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1600" b="1" dirty="0"/>
              <a:t>Преимущества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r>
              <a:rPr lang="ru-RU" sz="1400" dirty="0"/>
              <a:t>Гибкий подход к залогам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r>
              <a:rPr lang="ru-RU" sz="1400" dirty="0"/>
              <a:t>Высокая скорость принятия решений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r>
              <a:rPr lang="ru-RU" sz="1400" dirty="0"/>
              <a:t>Индивидуальный подход для целевых клиентов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r>
              <a:rPr lang="ru-RU" sz="1400" dirty="0"/>
              <a:t>Установление лимита до перевода оборотов в Банк</a:t>
            </a:r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xmlns="" val="29850209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512192" y="291403"/>
            <a:ext cx="9303752" cy="621326"/>
          </a:xfrm>
        </p:spPr>
        <p:txBody>
          <a:bodyPr>
            <a:noAutofit/>
          </a:bodyPr>
          <a:lstStyle/>
          <a:p>
            <a:r>
              <a:rPr lang="ru-RU" sz="2400" b="1" dirty="0" err="1">
                <a:solidFill>
                  <a:srgbClr val="FF0000"/>
                </a:solidFill>
              </a:rPr>
              <a:t>Факторниг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6" name="Текст 4"/>
          <p:cNvSpPr txBox="1">
            <a:spLocks/>
          </p:cNvSpPr>
          <p:nvPr/>
        </p:nvSpPr>
        <p:spPr>
          <a:xfrm>
            <a:off x="519840" y="2830624"/>
            <a:ext cx="4376456" cy="985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756026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+mn-cs"/>
              </a:defRPr>
            </a:lvl1pPr>
            <a:lvl2pPr marL="378013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65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56026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488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34039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12052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90065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68078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646091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24104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661"/>
              </a:spcAft>
            </a:pPr>
            <a:r>
              <a:rPr lang="ru-RU" sz="1600" b="1" dirty="0"/>
              <a:t>Сумма</a:t>
            </a:r>
            <a:r>
              <a:rPr lang="ru-RU" sz="1600" dirty="0"/>
              <a:t> </a:t>
            </a:r>
          </a:p>
          <a:p>
            <a:pPr>
              <a:lnSpc>
                <a:spcPct val="100000"/>
              </a:lnSpc>
            </a:pPr>
            <a:r>
              <a:rPr lang="ru-RU" sz="1400" dirty="0"/>
              <a:t>До 50 млн. руб., но не более 90% от суммы поставки </a:t>
            </a:r>
          </a:p>
          <a:p>
            <a:pPr>
              <a:lnSpc>
                <a:spcPct val="100000"/>
              </a:lnSpc>
            </a:pPr>
            <a:endParaRPr lang="ru-RU" sz="1400" dirty="0"/>
          </a:p>
        </p:txBody>
      </p:sp>
      <p:sp>
        <p:nvSpPr>
          <p:cNvPr id="7" name="Текст 4"/>
          <p:cNvSpPr txBox="1">
            <a:spLocks/>
          </p:cNvSpPr>
          <p:nvPr/>
        </p:nvSpPr>
        <p:spPr>
          <a:xfrm>
            <a:off x="512191" y="938624"/>
            <a:ext cx="9290621" cy="17249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756026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+mn-cs"/>
              </a:defRPr>
            </a:lvl1pPr>
            <a:lvl2pPr marL="378013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65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56026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488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34039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12052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90065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68078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646091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24104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7000"/>
              </a:lnSpc>
              <a:spcAft>
                <a:spcPts val="661"/>
              </a:spcAft>
            </a:pPr>
            <a:r>
              <a:rPr lang="ru-RU" sz="1600" b="1" dirty="0"/>
              <a:t>Назначение</a:t>
            </a:r>
          </a:p>
          <a:p>
            <a:pPr algn="just">
              <a:lnSpc>
                <a:spcPct val="107000"/>
              </a:lnSpc>
              <a:spcAft>
                <a:spcPts val="661"/>
              </a:spcAft>
            </a:pPr>
            <a:r>
              <a:rPr lang="ru-RU" sz="1400" dirty="0"/>
              <a:t>Для любых дебиторов</a:t>
            </a:r>
          </a:p>
          <a:p>
            <a:pPr algn="just">
              <a:lnSpc>
                <a:spcPct val="107000"/>
              </a:lnSpc>
              <a:spcAft>
                <a:spcPts val="661"/>
              </a:spcAft>
            </a:pPr>
            <a:endParaRPr lang="ru-RU" sz="1400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www.solid.ru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3E5F0-59B3-42F5-8207-AE4D054C2BC9}" type="slidenum">
              <a:rPr lang="ru-RU" smtClean="0"/>
              <a:pPr/>
              <a:t>25</a:t>
            </a:fld>
            <a:endParaRPr lang="ru-RU"/>
          </a:p>
        </p:txBody>
      </p:sp>
      <p:sp>
        <p:nvSpPr>
          <p:cNvPr id="10" name="Текст 4"/>
          <p:cNvSpPr txBox="1">
            <a:spLocks/>
          </p:cNvSpPr>
          <p:nvPr/>
        </p:nvSpPr>
        <p:spPr>
          <a:xfrm>
            <a:off x="5431839" y="2830624"/>
            <a:ext cx="4370973" cy="985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756026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+mn-cs"/>
              </a:defRPr>
            </a:lvl1pPr>
            <a:lvl2pPr marL="378013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65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56026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488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34039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12052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90065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68078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646091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24104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661"/>
              </a:spcAft>
            </a:pPr>
            <a:r>
              <a:rPr lang="ru-RU" sz="1600" b="1" dirty="0"/>
              <a:t>Срок</a:t>
            </a:r>
            <a:endParaRPr lang="ru-RU" sz="1400" dirty="0"/>
          </a:p>
          <a:p>
            <a:r>
              <a:rPr lang="ru-RU" sz="1400" dirty="0"/>
              <a:t>до 115 календарных дней, 45 календарных дней льготный период</a:t>
            </a:r>
          </a:p>
        </p:txBody>
      </p:sp>
      <p:sp>
        <p:nvSpPr>
          <p:cNvPr id="11" name="Текст 4"/>
          <p:cNvSpPr txBox="1">
            <a:spLocks/>
          </p:cNvSpPr>
          <p:nvPr/>
        </p:nvSpPr>
        <p:spPr>
          <a:xfrm>
            <a:off x="353900" y="4895800"/>
            <a:ext cx="4384105" cy="25922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756026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+mn-cs"/>
              </a:defRPr>
            </a:lvl1pPr>
            <a:lvl2pPr marL="378013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65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56026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488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34039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12052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90065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68078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646091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24104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1600" b="1" dirty="0"/>
              <a:t>Преимущества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r>
              <a:rPr lang="ru-RU" sz="1400" dirty="0"/>
              <a:t>Высокая скорость принятия решений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r>
              <a:rPr lang="ru-RU" sz="1400" dirty="0"/>
              <a:t>Индивидуальный подход для целевых клиентов</a:t>
            </a:r>
          </a:p>
          <a:p>
            <a:endParaRPr lang="ru-RU" sz="1400" dirty="0"/>
          </a:p>
        </p:txBody>
      </p:sp>
      <p:sp>
        <p:nvSpPr>
          <p:cNvPr id="2" name="Текст 1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139420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67C6462-F5DA-4F22-B5BE-CA3A75ECE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www.solid.ru</a:t>
            </a:r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1AAE961-DEE8-42CB-B8FE-094CB4F93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3E5F0-59B3-42F5-8207-AE4D054C2BC9}" type="slidenum">
              <a:rPr lang="ru-RU" smtClean="0"/>
              <a:pPr/>
              <a:t>26</a:t>
            </a:fld>
            <a:endParaRPr lang="ru-RU"/>
          </a:p>
        </p:txBody>
      </p:sp>
      <p:sp>
        <p:nvSpPr>
          <p:cNvPr id="11" name="Текст 10">
            <a:extLst>
              <a:ext uri="{FF2B5EF4-FFF2-40B4-BE49-F238E27FC236}">
                <a16:creationId xmlns:a16="http://schemas.microsoft.com/office/drawing/2014/main" xmlns="" id="{21167022-B2D9-4EA4-A22F-5D38353AD327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863848" y="2231504"/>
            <a:ext cx="8352928" cy="1296144"/>
          </a:xfrm>
        </p:spPr>
        <p:txBody>
          <a:bodyPr>
            <a:noAutofit/>
          </a:bodyPr>
          <a:lstStyle/>
          <a:p>
            <a:pPr algn="ctr"/>
            <a:r>
              <a:rPr lang="ru-RU" sz="3200" dirty="0">
                <a:solidFill>
                  <a:schemeClr val="accent1"/>
                </a:solidFill>
              </a:rPr>
              <a:t>Обладая широкой линейкой продуктов и услуг, Банк готов </a:t>
            </a:r>
            <a:r>
              <a:rPr lang="ru-RU" sz="3200" u="sng" dirty="0">
                <a:solidFill>
                  <a:schemeClr val="accent1"/>
                </a:solidFill>
              </a:rPr>
              <a:t>проявлять максимальную гибкость</a:t>
            </a:r>
            <a:r>
              <a:rPr lang="ru-RU" sz="3200" dirty="0">
                <a:solidFill>
                  <a:schemeClr val="accent1"/>
                </a:solidFill>
              </a:rPr>
              <a:t> и предложить </a:t>
            </a:r>
            <a:r>
              <a:rPr lang="ru-RU" sz="3200" b="1" u="sng" dirty="0">
                <a:solidFill>
                  <a:schemeClr val="accent1"/>
                </a:solidFill>
              </a:rPr>
              <a:t>индивидуальные</a:t>
            </a:r>
            <a:r>
              <a:rPr lang="ru-RU" sz="3200" u="sng" dirty="0">
                <a:solidFill>
                  <a:schemeClr val="accent1"/>
                </a:solidFill>
              </a:rPr>
              <a:t> условия и подход</a:t>
            </a:r>
            <a:r>
              <a:rPr lang="ru-RU" sz="3200" dirty="0">
                <a:solidFill>
                  <a:schemeClr val="accent1"/>
                </a:solidFill>
              </a:rPr>
              <a:t>.</a:t>
            </a:r>
          </a:p>
        </p:txBody>
      </p:sp>
      <p:sp>
        <p:nvSpPr>
          <p:cNvPr id="7" name="Текст 1"/>
          <p:cNvSpPr txBox="1">
            <a:spLocks/>
          </p:cNvSpPr>
          <p:nvPr/>
        </p:nvSpPr>
        <p:spPr>
          <a:xfrm>
            <a:off x="6696496" y="6191944"/>
            <a:ext cx="2972320" cy="37659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l" defTabSz="756026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+mn-cs"/>
              </a:defRPr>
            </a:lvl1pPr>
            <a:lvl2pPr marL="378013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65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56026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488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34039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12052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90065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68078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646091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24104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800" dirty="0"/>
              <a:t>АО КБ «Солидарность»</a:t>
            </a:r>
          </a:p>
          <a:p>
            <a:pPr algn="r"/>
            <a:r>
              <a:rPr lang="ru-RU" sz="800" dirty="0"/>
              <a:t>Генеральная лицензия ЦБ РФ №554 от 14 июля 2017 г.</a:t>
            </a:r>
          </a:p>
        </p:txBody>
      </p:sp>
    </p:spTree>
    <p:extLst>
      <p:ext uri="{BB962C8B-B14F-4D97-AF65-F5344CB8AC3E}">
        <p14:creationId xmlns:p14="http://schemas.microsoft.com/office/powerpoint/2010/main" xmlns="" val="763051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A2BE6934-29E8-47A5-865C-2D5F0F773C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7813" y="431304"/>
            <a:ext cx="9521840" cy="621326"/>
          </a:xfrm>
        </p:spPr>
        <p:txBody>
          <a:bodyPr>
            <a:normAutofit/>
          </a:bodyPr>
          <a:lstStyle/>
          <a:p>
            <a:r>
              <a:rPr lang="ru-RU" sz="2400" i="0" u="none" strike="noStrike" baseline="0" dirty="0">
                <a:latin typeface="+mj-lt"/>
              </a:rPr>
              <a:t>РЕЙТИНГ И КАПИТАЛ БАНКА</a:t>
            </a:r>
            <a:endParaRPr lang="ru-RU" sz="3200" dirty="0">
              <a:latin typeface="+mj-lt"/>
            </a:endParaRP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BC6CDAD3-3E31-4FA9-A2D4-D95A998D8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www.solid.ru</a:t>
            </a:r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E8C12BE4-CA75-45F7-AF91-1C2B07A64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3E5F0-59B3-42F5-8207-AE4D054C2BC9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E858600D-3B17-477F-8C3E-F3464052FDDE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1800" b="1" dirty="0"/>
              <a:t>Рейтинговое агентство АКРА присвоило кредитный рейтинг АО КБ «Солидарность» B+(RU) </a:t>
            </a:r>
            <a:endParaRPr lang="en-US" sz="1800" b="1" dirty="0"/>
          </a:p>
          <a:p>
            <a:pPr algn="just"/>
            <a:r>
              <a:rPr lang="ru-RU" sz="1800" b="1" dirty="0"/>
              <a:t>Рейтинговое агентство </a:t>
            </a:r>
            <a:r>
              <a:rPr lang="en-US" sz="1800" b="1" dirty="0"/>
              <a:t>Moody’s</a:t>
            </a:r>
            <a:r>
              <a:rPr lang="ru-RU" sz="1800" b="1" dirty="0"/>
              <a:t> присвоило АО КБ «Солидарность» долгосрочный рейтинг банковских депозитов b2 </a:t>
            </a:r>
            <a:endParaRPr lang="en-US" sz="1800" b="1" dirty="0"/>
          </a:p>
          <a:p>
            <a:pPr algn="just"/>
            <a:r>
              <a:rPr lang="ru-RU" sz="1800" b="1" dirty="0"/>
              <a:t>Банк занимает </a:t>
            </a:r>
            <a:r>
              <a:rPr lang="ru-RU" sz="1800" b="1" dirty="0">
                <a:solidFill>
                  <a:srgbClr val="FF0000"/>
                </a:solidFill>
              </a:rPr>
              <a:t>87 место в рейтинге банков </a:t>
            </a:r>
            <a:r>
              <a:rPr lang="ru-RU" sz="1800" b="1" dirty="0"/>
              <a:t>по сумме активов нетто</a:t>
            </a:r>
          </a:p>
          <a:p>
            <a:pPr algn="just"/>
            <a:r>
              <a:rPr lang="ru-RU" sz="1800" b="1" dirty="0"/>
              <a:t>и </a:t>
            </a:r>
            <a:r>
              <a:rPr lang="ru-RU" sz="1800" b="1" dirty="0">
                <a:solidFill>
                  <a:srgbClr val="FF0000"/>
                </a:solidFill>
              </a:rPr>
              <a:t>2 место в регионе</a:t>
            </a:r>
            <a:r>
              <a:rPr lang="ru-RU" sz="1800" b="1" dirty="0"/>
              <a:t> (Самарская область)</a:t>
            </a:r>
          </a:p>
          <a:p>
            <a:pPr algn="just"/>
            <a:r>
              <a:rPr lang="ru-RU" sz="1800" b="1" dirty="0"/>
              <a:t>По данным на 1 октября 2020 г.:</a:t>
            </a:r>
          </a:p>
          <a:p>
            <a:pPr algn="just"/>
            <a:r>
              <a:rPr lang="ru-RU" sz="1800" b="1" dirty="0"/>
              <a:t>Сумма активов нетто составляет 63 633 778 тыс. руб.</a:t>
            </a:r>
          </a:p>
          <a:p>
            <a:pPr algn="just"/>
            <a:r>
              <a:rPr lang="ru-RU" sz="1800" b="1" dirty="0"/>
              <a:t>Сумма капитала (собственных средств) составляет 19 604 442 тыс. руб.</a:t>
            </a:r>
          </a:p>
        </p:txBody>
      </p:sp>
    </p:spTree>
    <p:extLst>
      <p:ext uri="{BB962C8B-B14F-4D97-AF65-F5344CB8AC3E}">
        <p14:creationId xmlns:p14="http://schemas.microsoft.com/office/powerpoint/2010/main" xmlns="" val="996855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A2BE6934-29E8-47A5-865C-2D5F0F773C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7813" y="431304"/>
            <a:ext cx="9521840" cy="621326"/>
          </a:xfrm>
        </p:spPr>
        <p:txBody>
          <a:bodyPr>
            <a:noAutofit/>
          </a:bodyPr>
          <a:lstStyle/>
          <a:p>
            <a:r>
              <a:rPr lang="ru-RU" sz="2400" i="0" u="none" strike="noStrike" baseline="0" dirty="0">
                <a:latin typeface="+mj-lt"/>
              </a:rPr>
              <a:t>КОРПОРАТИВНЫМ КЛИЕНТАМ</a:t>
            </a:r>
          </a:p>
          <a:p>
            <a:r>
              <a:rPr lang="ru-RU" sz="2400" i="0" u="none" strike="noStrike" baseline="0" dirty="0">
                <a:latin typeface="+mj-lt"/>
              </a:rPr>
              <a:t>МЫ ПРЕДЛАГАЕМ</a:t>
            </a:r>
            <a:endParaRPr lang="ru-RU" sz="2400" dirty="0">
              <a:latin typeface="+mj-lt"/>
            </a:endParaRP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BC6CDAD3-3E31-4FA9-A2D4-D95A998D8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www.solid.ru</a:t>
            </a:r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E8C12BE4-CA75-45F7-AF91-1C2B07A64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3E5F0-59B3-42F5-8207-AE4D054C2BC9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E858600D-3B17-477F-8C3E-F3464052FDDE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279392" y="1439416"/>
            <a:ext cx="9521840" cy="5040560"/>
          </a:xfrm>
        </p:spPr>
        <p:txBody>
          <a:bodyPr>
            <a:norm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b="1" dirty="0"/>
              <a:t>Расчетно-кассовое обслуживание в российских рублях, китайских юанях, долларах США, Евро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b="1" dirty="0"/>
              <a:t>Депозиты для бизнеса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b="1" dirty="0"/>
              <a:t>Конверсионные операции по льготному курсу, приближенному к биржевому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b="1" dirty="0"/>
              <a:t>Сопровождение внешнеэкономической деятельности и валютный контроль операций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b="1" dirty="0"/>
              <a:t>Выгодные тарифы по международным платежам в китайских юанях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b="1" dirty="0"/>
              <a:t>Документарные операции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b="1" dirty="0"/>
              <a:t>Международные аккредитивы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b="1" dirty="0"/>
              <a:t>Хеджирование валютных рисков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b="1" dirty="0"/>
              <a:t>Кредитование текущей деятельности, инвестиционное кредитование, проектное финансирование, овердрафт, факторинг и другие виды кредитования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b="1" dirty="0"/>
              <a:t>Консультационные услуги по структурированию бизнеса и нестандартных сделок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b="1" dirty="0"/>
              <a:t>Лизинг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b="1" dirty="0"/>
              <a:t>Банковские гарантии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b="1" dirty="0"/>
              <a:t>Программы страхования для бизнеса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b="1" dirty="0"/>
              <a:t>17 отделений в Самарской области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b="1" dirty="0"/>
              <a:t>Филиалы: Москва, Санкт-Петербург, Екатеринбург, Иркут</a:t>
            </a:r>
            <a:r>
              <a:rPr lang="en-US" sz="1400" b="1" dirty="0"/>
              <a:t>c</a:t>
            </a:r>
            <a:r>
              <a:rPr lang="ru-RU" sz="1400" b="1" dirty="0"/>
              <a:t>к, Набережные Челны, Владивосток, Благовещенск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400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75672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A2BE6934-29E8-47A5-865C-2D5F0F773C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7813" y="431304"/>
            <a:ext cx="9521840" cy="621326"/>
          </a:xfrm>
        </p:spPr>
        <p:txBody>
          <a:bodyPr>
            <a:noAutofit/>
          </a:bodyPr>
          <a:lstStyle/>
          <a:p>
            <a:r>
              <a:rPr lang="ru-RU" sz="2400" dirty="0">
                <a:latin typeface="+mj-lt"/>
              </a:rPr>
              <a:t>НАПРАВЛЕНИЯ БИЗНЕСА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BC6CDAD3-3E31-4FA9-A2D4-D95A998D8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www.solid.ru</a:t>
            </a:r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E8C12BE4-CA75-45F7-AF91-1C2B07A64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3E5F0-59B3-42F5-8207-AE4D054C2BC9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E858600D-3B17-477F-8C3E-F3464052FDDE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277813" y="1052630"/>
            <a:ext cx="9521840" cy="5427346"/>
          </a:xfrm>
        </p:spPr>
        <p:txBody>
          <a:bodyPr>
            <a:normAutofit/>
          </a:bodyPr>
          <a:lstStyle/>
          <a:p>
            <a:pPr algn="ctr"/>
            <a:r>
              <a:rPr lang="ru-RU" sz="1600" b="1" dirty="0"/>
              <a:t>Предложение для бизнеса </a:t>
            </a:r>
            <a:r>
              <a:rPr lang="en-US" sz="1600" b="1" dirty="0"/>
              <a:t>(B2B)</a:t>
            </a:r>
            <a:endParaRPr lang="ru-RU" sz="1600" b="1" dirty="0"/>
          </a:p>
          <a:p>
            <a:r>
              <a:rPr lang="ru-RU" sz="1400" b="1" dirty="0"/>
              <a:t>Депозиты:</a:t>
            </a:r>
          </a:p>
          <a:p>
            <a:r>
              <a:rPr lang="ru-RU" sz="1400" b="1" dirty="0"/>
              <a:t>Овернайт</a:t>
            </a:r>
            <a:r>
              <a:rPr lang="ru-RU" sz="1400" dirty="0"/>
              <a:t> (короткий депозит с повышенной процентной ставкой)</a:t>
            </a:r>
          </a:p>
          <a:p>
            <a:r>
              <a:rPr lang="ru-RU" sz="1400" b="1" dirty="0"/>
              <a:t>Классический депозит </a:t>
            </a:r>
            <a:r>
              <a:rPr lang="ru-RU" sz="1400" dirty="0"/>
              <a:t>(без пополнения / снятие с выплатой % в конце срока)</a:t>
            </a:r>
          </a:p>
          <a:p>
            <a:r>
              <a:rPr lang="ru-RU" sz="1400" b="1" dirty="0"/>
              <a:t>Универсальный депозит </a:t>
            </a:r>
            <a:r>
              <a:rPr lang="ru-RU" sz="1400" dirty="0"/>
              <a:t>(с возможностью частичного возврата до фиксированной суммы)</a:t>
            </a:r>
          </a:p>
          <a:p>
            <a:r>
              <a:rPr lang="ru-RU" sz="1400" b="1" dirty="0"/>
              <a:t>Неснижаемый остаток </a:t>
            </a:r>
            <a:r>
              <a:rPr lang="ru-RU" sz="1400" dirty="0"/>
              <a:t>(возможность в любой момент использовать средства в работе)</a:t>
            </a:r>
          </a:p>
          <a:p>
            <a:endParaRPr lang="ru-RU" sz="1400" dirty="0"/>
          </a:p>
          <a:p>
            <a:endParaRPr lang="ru-RU" sz="1400" dirty="0"/>
          </a:p>
          <a:p>
            <a:r>
              <a:rPr lang="ru-RU" sz="1400" b="1" dirty="0"/>
              <a:t>Кредитование в рамках ПФО: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dirty="0"/>
              <a:t>Предоставление финансирования прямых поставок товаров по линии Россия – Вьетнам и Россия – Китай. Реализация поставок осуществляется с привлечением согласованной с Банком логистической компании, проводящей экспертизу производителя товаров и их ликвидности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dirty="0"/>
              <a:t>Предоставление финансирования для организации, запуска, расширения проектов российских и китайских или вьетнамских предпринимателей, ориентированных на сотрудничество по линии Россия – Вьетнам и Россия – Китай, в том числе, проектов «с нуля» при наличии соответствующих рекомендаций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dirty="0"/>
              <a:t>Предоставление финансирования по контрактам (в том числе ВЭД), условиями которых является применение аккредитивной схемы расчетов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dirty="0"/>
              <a:t>Финансирование (оборотные средства или инвестиционное назначение) целевых проектов по линии Россия – Вьетнам и Россия – Китай на индивидуальных условиях по согласованной с Банком структуре сделки</a:t>
            </a:r>
          </a:p>
          <a:p>
            <a:endParaRPr lang="ru-RU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400" dirty="0"/>
          </a:p>
          <a:p>
            <a:endParaRPr lang="ru-RU" sz="1320" b="1" dirty="0"/>
          </a:p>
          <a:p>
            <a:endParaRPr lang="ru-RU" sz="1320" b="1" dirty="0"/>
          </a:p>
          <a:p>
            <a:endParaRPr lang="ru-RU" sz="1320" b="1" dirty="0"/>
          </a:p>
        </p:txBody>
      </p:sp>
    </p:spTree>
    <p:extLst>
      <p:ext uri="{BB962C8B-B14F-4D97-AF65-F5344CB8AC3E}">
        <p14:creationId xmlns:p14="http://schemas.microsoft.com/office/powerpoint/2010/main" xmlns="" val="1456323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A2BE6934-29E8-47A5-865C-2D5F0F773C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7813" y="431304"/>
            <a:ext cx="9521840" cy="621326"/>
          </a:xfrm>
        </p:spPr>
        <p:txBody>
          <a:bodyPr>
            <a:noAutofit/>
          </a:bodyPr>
          <a:lstStyle/>
          <a:p>
            <a:r>
              <a:rPr lang="ru-RU" sz="2400" dirty="0">
                <a:latin typeface="+mj-lt"/>
              </a:rPr>
              <a:t>Депозиты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BC6CDAD3-3E31-4FA9-A2D4-D95A998D8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www.solid.ru</a:t>
            </a:r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E8C12BE4-CA75-45F7-AF91-1C2B07A64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3E5F0-59B3-42F5-8207-AE4D054C2BC9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7" name="Заголовок 2"/>
          <p:cNvSpPr>
            <a:spLocks noGrp="1"/>
          </p:cNvSpPr>
          <p:nvPr>
            <p:ph type="ctrTitle"/>
          </p:nvPr>
        </p:nvSpPr>
        <p:spPr>
          <a:xfrm>
            <a:off x="277813" y="871666"/>
            <a:ext cx="9303752" cy="621326"/>
          </a:xfrm>
        </p:spPr>
        <p:txBody>
          <a:bodyPr>
            <a:noAutofit/>
          </a:bodyPr>
          <a:lstStyle/>
          <a:p>
            <a:r>
              <a:rPr lang="ru-RU" sz="1800" b="1" dirty="0"/>
              <a:t>Овернайт </a:t>
            </a:r>
            <a:br>
              <a:rPr lang="ru-RU" sz="1800" b="1" dirty="0"/>
            </a:br>
            <a:endParaRPr lang="ru-RU" sz="1300" b="1" dirty="0"/>
          </a:p>
        </p:txBody>
      </p:sp>
      <p:sp>
        <p:nvSpPr>
          <p:cNvPr id="2" name="Текст 1"/>
          <p:cNvSpPr>
            <a:spLocks noGrp="1"/>
          </p:cNvSpPr>
          <p:nvPr>
            <p:ph type="body" idx="13"/>
          </p:nvPr>
        </p:nvSpPr>
        <p:spPr>
          <a:xfrm>
            <a:off x="277813" y="5026708"/>
            <a:ext cx="4618483" cy="1541832"/>
          </a:xfrm>
        </p:spPr>
        <p:txBody>
          <a:bodyPr/>
          <a:lstStyle/>
          <a:p>
            <a:pPr algn="just"/>
            <a:r>
              <a:rPr lang="ru-RU" sz="1400" b="1" dirty="0"/>
              <a:t>Преимущества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r>
              <a:rPr lang="ru-RU" sz="1200" dirty="0"/>
              <a:t>Короткий депозит сроком на один рабочий день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r>
              <a:rPr lang="ru-RU" sz="1200" dirty="0"/>
              <a:t>Заключение сделок через интернет-банк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r>
              <a:rPr lang="ru-RU" sz="1200" dirty="0"/>
              <a:t>Точечная оптимизация финансов компании</a:t>
            </a:r>
            <a:endParaRPr lang="ru-RU" dirty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4157235"/>
              </p:ext>
            </p:extLst>
          </p:nvPr>
        </p:nvGraphicFramePr>
        <p:xfrm>
          <a:off x="2625433" y="2511853"/>
          <a:ext cx="4608512" cy="10339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84608">
                  <a:extLst>
                    <a:ext uri="{9D8B030D-6E8A-4147-A177-3AD203B41FA5}">
                      <a16:colId xmlns:a16="http://schemas.microsoft.com/office/drawing/2014/main" xmlns="" val="3147375497"/>
                    </a:ext>
                  </a:extLst>
                </a:gridCol>
                <a:gridCol w="1057521">
                  <a:extLst>
                    <a:ext uri="{9D8B030D-6E8A-4147-A177-3AD203B41FA5}">
                      <a16:colId xmlns:a16="http://schemas.microsoft.com/office/drawing/2014/main" xmlns="" val="3156975715"/>
                    </a:ext>
                  </a:extLst>
                </a:gridCol>
                <a:gridCol w="1166383">
                  <a:extLst>
                    <a:ext uri="{9D8B030D-6E8A-4147-A177-3AD203B41FA5}">
                      <a16:colId xmlns:a16="http://schemas.microsoft.com/office/drawing/2014/main" xmlns="" val="1704690383"/>
                    </a:ext>
                  </a:extLst>
                </a:gridCol>
              </a:tblGrid>
              <a:tr h="3446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effectLst/>
                        </a:rPr>
                        <a:t>Сумма</a:t>
                      </a:r>
                      <a:endParaRPr lang="ru-RU" sz="13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effectLst/>
                        </a:rPr>
                        <a:t>Валюта</a:t>
                      </a:r>
                      <a:endParaRPr lang="ru-RU" sz="13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 день</a:t>
                      </a:r>
                      <a:endParaRPr lang="ru-RU" sz="13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2643138"/>
                  </a:ext>
                </a:extLst>
              </a:tr>
              <a:tr h="3446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0" u="none" strike="noStrike" dirty="0">
                          <a:effectLst/>
                        </a:rPr>
                        <a:t>от 10 </a:t>
                      </a:r>
                      <a:r>
                        <a:rPr lang="ru-RU" sz="1300" b="0" u="none" strike="noStrike" dirty="0" err="1">
                          <a:effectLst/>
                        </a:rPr>
                        <a:t>тыс</a:t>
                      </a:r>
                      <a:r>
                        <a:rPr lang="ru-RU" sz="1300" b="0" u="none" strike="noStrike" dirty="0">
                          <a:effectLst/>
                        </a:rPr>
                        <a:t> до 10 млн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</a:rPr>
                        <a:t>RUB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3.80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02278121"/>
                  </a:ext>
                </a:extLst>
              </a:tr>
              <a:tr h="3446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0" u="none" strike="noStrike" dirty="0">
                          <a:effectLst/>
                        </a:rPr>
                        <a:t>свыше 10 млн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</a:rPr>
                        <a:t>RUB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4.00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76873314"/>
                  </a:ext>
                </a:extLst>
              </a:tr>
            </a:tbl>
          </a:graphicData>
        </a:graphic>
      </p:graphicFrame>
      <p:sp>
        <p:nvSpPr>
          <p:cNvPr id="12" name="Текст 1"/>
          <p:cNvSpPr txBox="1">
            <a:spLocks/>
          </p:cNvSpPr>
          <p:nvPr/>
        </p:nvSpPr>
        <p:spPr>
          <a:xfrm>
            <a:off x="7534672" y="6299012"/>
            <a:ext cx="2134144" cy="269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756026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+mn-cs"/>
              </a:defRPr>
            </a:lvl1pPr>
            <a:lvl2pPr marL="378013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65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56026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488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34039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12052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90065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68078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646091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24104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800" dirty="0"/>
              <a:t>Ставки действительны на 24.11.2020</a:t>
            </a:r>
          </a:p>
        </p:txBody>
      </p:sp>
    </p:spTree>
    <p:extLst>
      <p:ext uri="{BB962C8B-B14F-4D97-AF65-F5344CB8AC3E}">
        <p14:creationId xmlns:p14="http://schemas.microsoft.com/office/powerpoint/2010/main" xmlns="" val="2699895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A2BE6934-29E8-47A5-865C-2D5F0F773C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7813" y="431304"/>
            <a:ext cx="9521840" cy="621326"/>
          </a:xfrm>
        </p:spPr>
        <p:txBody>
          <a:bodyPr>
            <a:noAutofit/>
          </a:bodyPr>
          <a:lstStyle/>
          <a:p>
            <a:r>
              <a:rPr lang="ru-RU" sz="2400" dirty="0">
                <a:latin typeface="+mj-lt"/>
              </a:rPr>
              <a:t>Депозиты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BC6CDAD3-3E31-4FA9-A2D4-D95A998D8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www.solid.ru</a:t>
            </a:r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E8C12BE4-CA75-45F7-AF91-1C2B07A64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3E5F0-59B3-42F5-8207-AE4D054C2BC9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7" name="Заголовок 2"/>
          <p:cNvSpPr>
            <a:spLocks noGrp="1"/>
          </p:cNvSpPr>
          <p:nvPr>
            <p:ph type="ctrTitle"/>
          </p:nvPr>
        </p:nvSpPr>
        <p:spPr>
          <a:xfrm>
            <a:off x="277813" y="871666"/>
            <a:ext cx="9303752" cy="621326"/>
          </a:xfrm>
        </p:spPr>
        <p:txBody>
          <a:bodyPr>
            <a:noAutofit/>
          </a:bodyPr>
          <a:lstStyle/>
          <a:p>
            <a:r>
              <a:rPr lang="ru-RU" sz="1800" b="1" dirty="0"/>
              <a:t>Классический депозит </a:t>
            </a:r>
            <a:br>
              <a:rPr lang="ru-RU" sz="1800" b="1" dirty="0"/>
            </a:br>
            <a:endParaRPr lang="ru-RU" sz="1300" b="1" dirty="0"/>
          </a:p>
        </p:txBody>
      </p:sp>
      <p:sp>
        <p:nvSpPr>
          <p:cNvPr id="2" name="Текст 1"/>
          <p:cNvSpPr>
            <a:spLocks noGrp="1"/>
          </p:cNvSpPr>
          <p:nvPr>
            <p:ph type="body" idx="13"/>
          </p:nvPr>
        </p:nvSpPr>
        <p:spPr>
          <a:xfrm>
            <a:off x="277813" y="5390676"/>
            <a:ext cx="4906515" cy="1177864"/>
          </a:xfrm>
        </p:spPr>
        <p:txBody>
          <a:bodyPr/>
          <a:lstStyle/>
          <a:p>
            <a:pPr algn="just"/>
            <a:r>
              <a:rPr lang="ru-RU" sz="1400" b="1" dirty="0"/>
              <a:t>Преимущества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r>
              <a:rPr lang="ru-RU" sz="1200" dirty="0"/>
              <a:t>Максимальный процент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r>
              <a:rPr lang="ru-RU" sz="1200" dirty="0"/>
              <a:t>Без пополнения и расходных операций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r>
              <a:rPr lang="ru-RU" sz="1200" dirty="0"/>
              <a:t>Проценты в конце срока</a:t>
            </a:r>
            <a:endParaRPr lang="ru-RU" dirty="0"/>
          </a:p>
        </p:txBody>
      </p:sp>
      <p:sp>
        <p:nvSpPr>
          <p:cNvPr id="9" name="Текст 1"/>
          <p:cNvSpPr txBox="1">
            <a:spLocks/>
          </p:cNvSpPr>
          <p:nvPr/>
        </p:nvSpPr>
        <p:spPr>
          <a:xfrm>
            <a:off x="7534672" y="6299012"/>
            <a:ext cx="2134144" cy="269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756026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+mn-cs"/>
              </a:defRPr>
            </a:lvl1pPr>
            <a:lvl2pPr marL="378013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65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56026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488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34039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12052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90065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68078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646091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24104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800" dirty="0"/>
              <a:t>Ставки действительны на 24.11.2020</a:t>
            </a:r>
          </a:p>
        </p:txBody>
      </p:sp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xmlns="" id="{1E097203-7567-4E8B-AD06-E7A60CCCC1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01185678"/>
              </p:ext>
            </p:extLst>
          </p:nvPr>
        </p:nvGraphicFramePr>
        <p:xfrm>
          <a:off x="277814" y="1808636"/>
          <a:ext cx="9587034" cy="31416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07764">
                  <a:extLst>
                    <a:ext uri="{9D8B030D-6E8A-4147-A177-3AD203B41FA5}">
                      <a16:colId xmlns:a16="http://schemas.microsoft.com/office/drawing/2014/main" xmlns="" val="3642928821"/>
                    </a:ext>
                  </a:extLst>
                </a:gridCol>
                <a:gridCol w="797927">
                  <a:extLst>
                    <a:ext uri="{9D8B030D-6E8A-4147-A177-3AD203B41FA5}">
                      <a16:colId xmlns:a16="http://schemas.microsoft.com/office/drawing/2014/main" xmlns="" val="1687088756"/>
                    </a:ext>
                  </a:extLst>
                </a:gridCol>
                <a:gridCol w="797927">
                  <a:extLst>
                    <a:ext uri="{9D8B030D-6E8A-4147-A177-3AD203B41FA5}">
                      <a16:colId xmlns:a16="http://schemas.microsoft.com/office/drawing/2014/main" xmlns="" val="1618583822"/>
                    </a:ext>
                  </a:extLst>
                </a:gridCol>
                <a:gridCol w="797927">
                  <a:extLst>
                    <a:ext uri="{9D8B030D-6E8A-4147-A177-3AD203B41FA5}">
                      <a16:colId xmlns:a16="http://schemas.microsoft.com/office/drawing/2014/main" xmlns="" val="1009956395"/>
                    </a:ext>
                  </a:extLst>
                </a:gridCol>
                <a:gridCol w="797927">
                  <a:extLst>
                    <a:ext uri="{9D8B030D-6E8A-4147-A177-3AD203B41FA5}">
                      <a16:colId xmlns:a16="http://schemas.microsoft.com/office/drawing/2014/main" xmlns="" val="2082644080"/>
                    </a:ext>
                  </a:extLst>
                </a:gridCol>
                <a:gridCol w="797927">
                  <a:extLst>
                    <a:ext uri="{9D8B030D-6E8A-4147-A177-3AD203B41FA5}">
                      <a16:colId xmlns:a16="http://schemas.microsoft.com/office/drawing/2014/main" xmlns="" val="3500186169"/>
                    </a:ext>
                  </a:extLst>
                </a:gridCol>
                <a:gridCol w="797927">
                  <a:extLst>
                    <a:ext uri="{9D8B030D-6E8A-4147-A177-3AD203B41FA5}">
                      <a16:colId xmlns:a16="http://schemas.microsoft.com/office/drawing/2014/main" xmlns="" val="3586423435"/>
                    </a:ext>
                  </a:extLst>
                </a:gridCol>
                <a:gridCol w="797927">
                  <a:extLst>
                    <a:ext uri="{9D8B030D-6E8A-4147-A177-3AD203B41FA5}">
                      <a16:colId xmlns:a16="http://schemas.microsoft.com/office/drawing/2014/main" xmlns="" val="786566400"/>
                    </a:ext>
                  </a:extLst>
                </a:gridCol>
                <a:gridCol w="797927">
                  <a:extLst>
                    <a:ext uri="{9D8B030D-6E8A-4147-A177-3AD203B41FA5}">
                      <a16:colId xmlns:a16="http://schemas.microsoft.com/office/drawing/2014/main" xmlns="" val="2818205775"/>
                    </a:ext>
                  </a:extLst>
                </a:gridCol>
                <a:gridCol w="797927">
                  <a:extLst>
                    <a:ext uri="{9D8B030D-6E8A-4147-A177-3AD203B41FA5}">
                      <a16:colId xmlns:a16="http://schemas.microsoft.com/office/drawing/2014/main" xmlns="" val="719996294"/>
                    </a:ext>
                  </a:extLst>
                </a:gridCol>
                <a:gridCol w="797927">
                  <a:extLst>
                    <a:ext uri="{9D8B030D-6E8A-4147-A177-3AD203B41FA5}">
                      <a16:colId xmlns:a16="http://schemas.microsoft.com/office/drawing/2014/main" xmlns="" val="698580915"/>
                    </a:ext>
                  </a:extLst>
                </a:gridCol>
              </a:tblGrid>
              <a:tr h="465847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 dirty="0">
                          <a:effectLst/>
                        </a:rPr>
                        <a:t>Сумма</a:t>
                      </a:r>
                      <a:endParaRPr lang="ru-RU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9" marR="72893" marT="80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Валюта</a:t>
                      </a:r>
                      <a:endParaRPr lang="ru-RU" sz="12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9" marR="8099" marT="80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 2-15</a:t>
                      </a:r>
                      <a:endParaRPr lang="ru-RU" sz="12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9" marR="8099" marT="80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15-30</a:t>
                      </a:r>
                      <a:endParaRPr lang="ru-RU" sz="12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9" marR="8099" marT="80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31-90</a:t>
                      </a:r>
                      <a:endParaRPr lang="ru-RU" sz="12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9" marR="8099" marT="80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91-180</a:t>
                      </a:r>
                      <a:endParaRPr lang="ru-RU" sz="12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9" marR="8099" marT="80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181-270</a:t>
                      </a:r>
                      <a:endParaRPr lang="ru-RU" sz="12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9" marR="8099" marT="80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271-365</a:t>
                      </a:r>
                      <a:endParaRPr lang="ru-RU" sz="12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9" marR="8099" marT="80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366-730</a:t>
                      </a:r>
                      <a:endParaRPr lang="ru-RU" sz="12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9" marR="8099" marT="80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731-1094</a:t>
                      </a:r>
                      <a:endParaRPr lang="ru-RU" sz="12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9" marR="8099" marT="80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1095</a:t>
                      </a:r>
                      <a:endParaRPr lang="ru-RU" sz="12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9" marR="8099" marT="8099" marB="0" anchor="ctr"/>
                </a:tc>
                <a:extLst>
                  <a:ext uri="{0D108BD9-81ED-4DB2-BD59-A6C34878D82A}">
                    <a16:rowId xmlns:a16="http://schemas.microsoft.com/office/drawing/2014/main" xmlns="" val="1956151534"/>
                  </a:ext>
                </a:extLst>
              </a:tr>
              <a:tr h="47785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от 10 тыс до 10 млн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9" marR="72893" marT="80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RUB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9" marR="8099" marT="80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4,20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9" marR="8099" marT="80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4,30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9" marR="8099" marT="80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4,70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9" marR="8099" marT="80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5,20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9" marR="8099" marT="80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5,50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9" marR="8099" marT="80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5,60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9" marR="8099" marT="80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5,70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9" marR="8099" marT="80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5,90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9" marR="8099" marT="80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6,00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9" marR="8099" marT="8099" marB="0" anchor="ctr"/>
                </a:tc>
                <a:extLst>
                  <a:ext uri="{0D108BD9-81ED-4DB2-BD59-A6C34878D82A}">
                    <a16:rowId xmlns:a16="http://schemas.microsoft.com/office/drawing/2014/main" xmlns="" val="3486251538"/>
                  </a:ext>
                </a:extLst>
              </a:tr>
              <a:tr h="248452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свыше 10 млн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9" marR="72893" marT="80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RUB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9" marR="8099" marT="80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4,30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9" marR="8099" marT="80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4,40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9" marR="8099" marT="80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4,80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9" marR="8099" marT="80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5,30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9" marR="8099" marT="80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5,60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9" marR="8099" marT="80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5,70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9" marR="8099" marT="80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5,80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9" marR="8099" marT="80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6,00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9" marR="8099" marT="80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6,10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9" marR="8099" marT="8099" marB="0" anchor="ctr"/>
                </a:tc>
                <a:extLst>
                  <a:ext uri="{0D108BD9-81ED-4DB2-BD59-A6C34878D82A}">
                    <a16:rowId xmlns:a16="http://schemas.microsoft.com/office/drawing/2014/main" xmlns="" val="625277086"/>
                  </a:ext>
                </a:extLst>
              </a:tr>
              <a:tr h="47785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от 1 тыс до 100 тыс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9" marR="72893" marT="80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USD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9" marR="8099" marT="80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0,40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9" marR="8099" marT="80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0,60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9" marR="8099" marT="80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0,80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9" marR="8099" marT="80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1,00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9" marR="8099" marT="80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1,20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9" marR="8099" marT="80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1,40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9" marR="8099" marT="80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1,50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9" marR="8099" marT="80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1,70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9" marR="8099" marT="80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1,80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9" marR="8099" marT="8099" marB="0" anchor="ctr"/>
                </a:tc>
                <a:extLst>
                  <a:ext uri="{0D108BD9-81ED-4DB2-BD59-A6C34878D82A}">
                    <a16:rowId xmlns:a16="http://schemas.microsoft.com/office/drawing/2014/main" xmlns="" val="3468624775"/>
                  </a:ext>
                </a:extLst>
              </a:tr>
              <a:tr h="248452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свыше 100 тыс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9" marR="72893" marT="80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USD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9" marR="8099" marT="80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0,50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9" marR="8099" marT="80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0,70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9" marR="8099" marT="80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0,90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9" marR="8099" marT="80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1,10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9" marR="8099" marT="80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1,30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9" marR="8099" marT="80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1,50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9" marR="8099" marT="80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1,60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9" marR="8099" marT="80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1,80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9" marR="8099" marT="80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1,90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9" marR="8099" marT="8099" marB="0" anchor="ctr"/>
                </a:tc>
                <a:extLst>
                  <a:ext uri="{0D108BD9-81ED-4DB2-BD59-A6C34878D82A}">
                    <a16:rowId xmlns:a16="http://schemas.microsoft.com/office/drawing/2014/main" xmlns="" val="139852739"/>
                  </a:ext>
                </a:extLst>
              </a:tr>
              <a:tr h="47785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от 1 тыс до 100 тыс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9" marR="72893" marT="80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EUR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9" marR="8099" marT="80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-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9" marR="8099" marT="80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-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9" marR="8099" marT="80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-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9" marR="8099" marT="80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-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9" marR="8099" marT="80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-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9" marR="8099" marT="80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-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9" marR="8099" marT="80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0,05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9" marR="8099" marT="80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0,10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9" marR="8099" marT="80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0,10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9" marR="8099" marT="8099" marB="0" anchor="ctr"/>
                </a:tc>
                <a:extLst>
                  <a:ext uri="{0D108BD9-81ED-4DB2-BD59-A6C34878D82A}">
                    <a16:rowId xmlns:a16="http://schemas.microsoft.com/office/drawing/2014/main" xmlns="" val="578449485"/>
                  </a:ext>
                </a:extLst>
              </a:tr>
              <a:tr h="248452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свыше 100 тыс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9" marR="72893" marT="80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EUR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9" marR="8099" marT="80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-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9" marR="8099" marT="80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-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9" marR="8099" marT="80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-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9" marR="8099" marT="80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-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9" marR="8099" marT="80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-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9" marR="8099" marT="80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-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9" marR="8099" marT="80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0,05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9" marR="8099" marT="80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0,10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9" marR="8099" marT="80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0,10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9" marR="8099" marT="8099" marB="0" anchor="ctr"/>
                </a:tc>
                <a:extLst>
                  <a:ext uri="{0D108BD9-81ED-4DB2-BD59-A6C34878D82A}">
                    <a16:rowId xmlns:a16="http://schemas.microsoft.com/office/drawing/2014/main" xmlns="" val="3593542053"/>
                  </a:ext>
                </a:extLst>
              </a:tr>
              <a:tr h="248452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от 10 тыс до 2 млн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9" marR="72893" marT="80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CNY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9" marR="8099" marT="80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0,90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9" marR="8099" marT="80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1,00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9" marR="8099" marT="80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1,20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9" marR="8099" marT="80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1,30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9" marR="8099" marT="80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1,40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9" marR="8099" marT="80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1,60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9" marR="8099" marT="80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1,90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9" marR="8099" marT="80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2,00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9" marR="8099" marT="80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2,10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9" marR="8099" marT="8099" marB="0" anchor="ctr"/>
                </a:tc>
                <a:extLst>
                  <a:ext uri="{0D108BD9-81ED-4DB2-BD59-A6C34878D82A}">
                    <a16:rowId xmlns:a16="http://schemas.microsoft.com/office/drawing/2014/main" xmlns="" val="572401545"/>
                  </a:ext>
                </a:extLst>
              </a:tr>
              <a:tr h="248452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свыше 2 млн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9" marR="72893" marT="80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CNY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9" marR="8099" marT="80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1,00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9" marR="8099" marT="80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1,10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9" marR="8099" marT="80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1,30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9" marR="8099" marT="80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1,40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9" marR="8099" marT="80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1,50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9" marR="8099" marT="80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1,70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9" marR="8099" marT="80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2,00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9" marR="8099" marT="80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2,10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9" marR="8099" marT="80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2,20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9" marR="8099" marT="8099" marB="0" anchor="ctr"/>
                </a:tc>
                <a:extLst>
                  <a:ext uri="{0D108BD9-81ED-4DB2-BD59-A6C34878D82A}">
                    <a16:rowId xmlns:a16="http://schemas.microsoft.com/office/drawing/2014/main" xmlns="" val="19638975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6562242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A2BE6934-29E8-47A5-865C-2D5F0F773C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7813" y="431304"/>
            <a:ext cx="9521840" cy="621326"/>
          </a:xfrm>
        </p:spPr>
        <p:txBody>
          <a:bodyPr>
            <a:noAutofit/>
          </a:bodyPr>
          <a:lstStyle/>
          <a:p>
            <a:r>
              <a:rPr lang="ru-RU" sz="2400" dirty="0">
                <a:latin typeface="+mj-lt"/>
              </a:rPr>
              <a:t>Депозиты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BC6CDAD3-3E31-4FA9-A2D4-D95A998D8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www.solid.ru</a:t>
            </a:r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E8C12BE4-CA75-45F7-AF91-1C2B07A64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3E5F0-59B3-42F5-8207-AE4D054C2BC9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7" name="Заголовок 2"/>
          <p:cNvSpPr>
            <a:spLocks noGrp="1"/>
          </p:cNvSpPr>
          <p:nvPr>
            <p:ph type="ctrTitle"/>
          </p:nvPr>
        </p:nvSpPr>
        <p:spPr>
          <a:xfrm>
            <a:off x="277813" y="871666"/>
            <a:ext cx="9303752" cy="621326"/>
          </a:xfrm>
        </p:spPr>
        <p:txBody>
          <a:bodyPr>
            <a:noAutofit/>
          </a:bodyPr>
          <a:lstStyle/>
          <a:p>
            <a:r>
              <a:rPr lang="ru-RU" sz="1800" b="1" dirty="0"/>
              <a:t>Универсальный депозит</a:t>
            </a:r>
            <a:br>
              <a:rPr lang="ru-RU" sz="1800" b="1" dirty="0"/>
            </a:br>
            <a:endParaRPr lang="ru-RU" sz="1300" b="1" dirty="0"/>
          </a:p>
        </p:txBody>
      </p:sp>
      <p:sp>
        <p:nvSpPr>
          <p:cNvPr id="2" name="Текст 1"/>
          <p:cNvSpPr>
            <a:spLocks noGrp="1"/>
          </p:cNvSpPr>
          <p:nvPr>
            <p:ph type="body" idx="13"/>
          </p:nvPr>
        </p:nvSpPr>
        <p:spPr>
          <a:xfrm>
            <a:off x="277813" y="5390676"/>
            <a:ext cx="9521840" cy="1177864"/>
          </a:xfrm>
        </p:spPr>
        <p:txBody>
          <a:bodyPr/>
          <a:lstStyle/>
          <a:p>
            <a:pPr algn="just"/>
            <a:r>
              <a:rPr lang="ru-RU" sz="1400" b="1" dirty="0"/>
              <a:t>Преимущества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r>
              <a:rPr lang="ru-RU" sz="1200" dirty="0"/>
              <a:t>Пополнение без ограничений и расходные операции до неснижаемого остатка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r>
              <a:rPr lang="ru-RU" sz="1200" dirty="0"/>
              <a:t>Выплата процентов в конце срока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r>
              <a:rPr lang="ru-RU" sz="1200" dirty="0"/>
              <a:t>Удобный инструмент для управления финансами компании</a:t>
            </a:r>
            <a:endParaRPr lang="ru-RU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22020974"/>
              </p:ext>
            </p:extLst>
          </p:nvPr>
        </p:nvGraphicFramePr>
        <p:xfrm>
          <a:off x="277813" y="1583430"/>
          <a:ext cx="9521839" cy="336688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56250">
                  <a:extLst>
                    <a:ext uri="{9D8B030D-6E8A-4147-A177-3AD203B41FA5}">
                      <a16:colId xmlns:a16="http://schemas.microsoft.com/office/drawing/2014/main" xmlns="" val="549784441"/>
                    </a:ext>
                  </a:extLst>
                </a:gridCol>
                <a:gridCol w="867555">
                  <a:extLst>
                    <a:ext uri="{9D8B030D-6E8A-4147-A177-3AD203B41FA5}">
                      <a16:colId xmlns:a16="http://schemas.microsoft.com/office/drawing/2014/main" xmlns="" val="577026569"/>
                    </a:ext>
                  </a:extLst>
                </a:gridCol>
                <a:gridCol w="956862">
                  <a:extLst>
                    <a:ext uri="{9D8B030D-6E8A-4147-A177-3AD203B41FA5}">
                      <a16:colId xmlns:a16="http://schemas.microsoft.com/office/drawing/2014/main" xmlns="" val="1237479696"/>
                    </a:ext>
                  </a:extLst>
                </a:gridCol>
                <a:gridCol w="956862">
                  <a:extLst>
                    <a:ext uri="{9D8B030D-6E8A-4147-A177-3AD203B41FA5}">
                      <a16:colId xmlns:a16="http://schemas.microsoft.com/office/drawing/2014/main" xmlns="" val="2513393341"/>
                    </a:ext>
                  </a:extLst>
                </a:gridCol>
                <a:gridCol w="956862">
                  <a:extLst>
                    <a:ext uri="{9D8B030D-6E8A-4147-A177-3AD203B41FA5}">
                      <a16:colId xmlns:a16="http://schemas.microsoft.com/office/drawing/2014/main" xmlns="" val="2893777263"/>
                    </a:ext>
                  </a:extLst>
                </a:gridCol>
                <a:gridCol w="956862">
                  <a:extLst>
                    <a:ext uri="{9D8B030D-6E8A-4147-A177-3AD203B41FA5}">
                      <a16:colId xmlns:a16="http://schemas.microsoft.com/office/drawing/2014/main" xmlns="" val="2165448819"/>
                    </a:ext>
                  </a:extLst>
                </a:gridCol>
                <a:gridCol w="956862">
                  <a:extLst>
                    <a:ext uri="{9D8B030D-6E8A-4147-A177-3AD203B41FA5}">
                      <a16:colId xmlns:a16="http://schemas.microsoft.com/office/drawing/2014/main" xmlns="" val="1183404424"/>
                    </a:ext>
                  </a:extLst>
                </a:gridCol>
                <a:gridCol w="956862">
                  <a:extLst>
                    <a:ext uri="{9D8B030D-6E8A-4147-A177-3AD203B41FA5}">
                      <a16:colId xmlns:a16="http://schemas.microsoft.com/office/drawing/2014/main" xmlns="" val="1803096171"/>
                    </a:ext>
                  </a:extLst>
                </a:gridCol>
                <a:gridCol w="956862">
                  <a:extLst>
                    <a:ext uri="{9D8B030D-6E8A-4147-A177-3AD203B41FA5}">
                      <a16:colId xmlns:a16="http://schemas.microsoft.com/office/drawing/2014/main" xmlns="" val="2074975665"/>
                    </a:ext>
                  </a:extLst>
                </a:gridCol>
              </a:tblGrid>
              <a:tr h="480983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u="none" strike="noStrike" dirty="0">
                          <a:effectLst/>
                        </a:rPr>
                        <a:t>Сумма</a:t>
                      </a:r>
                      <a:endParaRPr lang="ru-RU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Валюта</a:t>
                      </a:r>
                      <a:endParaRPr lang="ru-RU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&lt;15</a:t>
                      </a:r>
                      <a:endParaRPr lang="ru-RU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15-30</a:t>
                      </a:r>
                      <a:endParaRPr lang="ru-RU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31-90</a:t>
                      </a:r>
                      <a:endParaRPr lang="ru-RU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91-180</a:t>
                      </a:r>
                      <a:endParaRPr lang="ru-RU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181-270</a:t>
                      </a:r>
                      <a:endParaRPr lang="ru-RU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271-365</a:t>
                      </a:r>
                      <a:endParaRPr lang="ru-RU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366-730</a:t>
                      </a:r>
                      <a:endParaRPr lang="ru-RU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44489454"/>
                  </a:ext>
                </a:extLst>
              </a:tr>
              <a:tr h="4809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от 5 млн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RUB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4.20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4.30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4.50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4.70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5.00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5.50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5.60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29906945"/>
                  </a:ext>
                </a:extLst>
              </a:tr>
              <a:tr h="4809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от 20 млн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RUB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4.30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4.40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4.60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4.80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5.10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5.60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5.70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80649298"/>
                  </a:ext>
                </a:extLst>
              </a:tr>
              <a:tr h="4809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от 100 </a:t>
                      </a:r>
                      <a:r>
                        <a:rPr lang="ru-RU" sz="1200" u="none" strike="noStrike" dirty="0" err="1">
                          <a:effectLst/>
                        </a:rPr>
                        <a:t>тыс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USD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0.70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0.90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1.10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1.30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1.40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28566532"/>
                  </a:ext>
                </a:extLst>
              </a:tr>
              <a:tr h="4809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от 300 </a:t>
                      </a:r>
                      <a:r>
                        <a:rPr lang="ru-RU" sz="1200" u="none" strike="noStrike" dirty="0" err="1">
                          <a:effectLst/>
                        </a:rPr>
                        <a:t>тыс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USD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-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-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0.80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1.00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1.20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1.40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1.50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57968700"/>
                  </a:ext>
                </a:extLst>
              </a:tr>
              <a:tr h="4809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от 100 </a:t>
                      </a:r>
                      <a:r>
                        <a:rPr lang="ru-RU" sz="1200" u="none" strike="noStrike" dirty="0" err="1">
                          <a:effectLst/>
                        </a:rPr>
                        <a:t>тыс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EUR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0.05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0.05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295828"/>
                  </a:ext>
                </a:extLst>
              </a:tr>
              <a:tr h="4809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от 300 </a:t>
                      </a:r>
                      <a:r>
                        <a:rPr lang="ru-RU" sz="1200" u="none" strike="noStrike" dirty="0" err="1">
                          <a:effectLst/>
                        </a:rPr>
                        <a:t>тыс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EUR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-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-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-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-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0.05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0.05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66683957"/>
                  </a:ext>
                </a:extLst>
              </a:tr>
            </a:tbl>
          </a:graphicData>
        </a:graphic>
      </p:graphicFrame>
      <p:sp>
        <p:nvSpPr>
          <p:cNvPr id="9" name="Текст 1"/>
          <p:cNvSpPr txBox="1">
            <a:spLocks/>
          </p:cNvSpPr>
          <p:nvPr/>
        </p:nvSpPr>
        <p:spPr>
          <a:xfrm>
            <a:off x="7534672" y="6299012"/>
            <a:ext cx="2134144" cy="269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756026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+mn-cs"/>
              </a:defRPr>
            </a:lvl1pPr>
            <a:lvl2pPr marL="378013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65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56026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488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34039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12052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90065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68078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646091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24104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800" dirty="0"/>
              <a:t>Ставки действительны на 24.11.2020</a:t>
            </a:r>
          </a:p>
        </p:txBody>
      </p:sp>
    </p:spTree>
    <p:extLst>
      <p:ext uri="{BB962C8B-B14F-4D97-AF65-F5344CB8AC3E}">
        <p14:creationId xmlns:p14="http://schemas.microsoft.com/office/powerpoint/2010/main" xmlns="" val="10085677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A2BE6934-29E8-47A5-865C-2D5F0F773C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7813" y="431304"/>
            <a:ext cx="9521840" cy="621326"/>
          </a:xfrm>
        </p:spPr>
        <p:txBody>
          <a:bodyPr>
            <a:noAutofit/>
          </a:bodyPr>
          <a:lstStyle/>
          <a:p>
            <a:r>
              <a:rPr lang="ru-RU" sz="2400" dirty="0">
                <a:latin typeface="+mj-lt"/>
              </a:rPr>
              <a:t>Депозиты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BC6CDAD3-3E31-4FA9-A2D4-D95A998D8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www.solid.ru</a:t>
            </a:r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E8C12BE4-CA75-45F7-AF91-1C2B07A64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3E5F0-59B3-42F5-8207-AE4D054C2BC9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7" name="Заголовок 2"/>
          <p:cNvSpPr>
            <a:spLocks noGrp="1"/>
          </p:cNvSpPr>
          <p:nvPr>
            <p:ph type="ctrTitle"/>
          </p:nvPr>
        </p:nvSpPr>
        <p:spPr>
          <a:xfrm>
            <a:off x="277813" y="871666"/>
            <a:ext cx="9303752" cy="621326"/>
          </a:xfrm>
        </p:spPr>
        <p:txBody>
          <a:bodyPr>
            <a:noAutofit/>
          </a:bodyPr>
          <a:lstStyle/>
          <a:p>
            <a:r>
              <a:rPr lang="ru-RU" sz="1800" b="1" dirty="0"/>
              <a:t>НЕСНИЖАЕМЫЙ ОСТАТОК</a:t>
            </a:r>
            <a:br>
              <a:rPr lang="ru-RU" sz="1800" b="1" dirty="0"/>
            </a:br>
            <a:endParaRPr lang="ru-RU" sz="1300" b="1" dirty="0"/>
          </a:p>
        </p:txBody>
      </p:sp>
      <p:sp>
        <p:nvSpPr>
          <p:cNvPr id="2" name="Текст 1"/>
          <p:cNvSpPr>
            <a:spLocks noGrp="1"/>
          </p:cNvSpPr>
          <p:nvPr>
            <p:ph type="body" idx="13"/>
          </p:nvPr>
        </p:nvSpPr>
        <p:spPr>
          <a:xfrm>
            <a:off x="277813" y="5390676"/>
            <a:ext cx="9521840" cy="1177864"/>
          </a:xfrm>
        </p:spPr>
        <p:txBody>
          <a:bodyPr/>
          <a:lstStyle/>
          <a:p>
            <a:pPr algn="just"/>
            <a:r>
              <a:rPr lang="ru-RU" sz="1400" b="1" dirty="0"/>
              <a:t>Преимущества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r>
              <a:rPr lang="ru-RU" sz="1200" dirty="0"/>
              <a:t>Проценты на сумму неснижаемого остатка на расчетном счете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r>
              <a:rPr lang="ru-RU" sz="1200" dirty="0"/>
              <a:t>Выплата процентов в конце срока</a:t>
            </a:r>
          </a:p>
          <a:p>
            <a:pPr marL="236258" indent="-236258">
              <a:buFont typeface="Arial" panose="020B0604020202020204" pitchFamily="34" charset="0"/>
              <a:buChar char="•"/>
            </a:pPr>
            <a:r>
              <a:rPr lang="ru-RU" sz="1200" dirty="0"/>
              <a:t>Возможность в любой момент использовать средства в работе</a:t>
            </a: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01104734"/>
              </p:ext>
            </p:extLst>
          </p:nvPr>
        </p:nvGraphicFramePr>
        <p:xfrm>
          <a:off x="277814" y="2519536"/>
          <a:ext cx="9521839" cy="15942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56251">
                  <a:extLst>
                    <a:ext uri="{9D8B030D-6E8A-4147-A177-3AD203B41FA5}">
                      <a16:colId xmlns:a16="http://schemas.microsoft.com/office/drawing/2014/main" xmlns="" val="3862663446"/>
                    </a:ext>
                  </a:extLst>
                </a:gridCol>
                <a:gridCol w="867554">
                  <a:extLst>
                    <a:ext uri="{9D8B030D-6E8A-4147-A177-3AD203B41FA5}">
                      <a16:colId xmlns:a16="http://schemas.microsoft.com/office/drawing/2014/main" xmlns="" val="2227049306"/>
                    </a:ext>
                  </a:extLst>
                </a:gridCol>
                <a:gridCol w="1913724">
                  <a:extLst>
                    <a:ext uri="{9D8B030D-6E8A-4147-A177-3AD203B41FA5}">
                      <a16:colId xmlns:a16="http://schemas.microsoft.com/office/drawing/2014/main" xmlns="" val="1726663436"/>
                    </a:ext>
                  </a:extLst>
                </a:gridCol>
                <a:gridCol w="956862">
                  <a:extLst>
                    <a:ext uri="{9D8B030D-6E8A-4147-A177-3AD203B41FA5}">
                      <a16:colId xmlns:a16="http://schemas.microsoft.com/office/drawing/2014/main" xmlns="" val="394097150"/>
                    </a:ext>
                  </a:extLst>
                </a:gridCol>
                <a:gridCol w="956862">
                  <a:extLst>
                    <a:ext uri="{9D8B030D-6E8A-4147-A177-3AD203B41FA5}">
                      <a16:colId xmlns:a16="http://schemas.microsoft.com/office/drawing/2014/main" xmlns="" val="4283161208"/>
                    </a:ext>
                  </a:extLst>
                </a:gridCol>
                <a:gridCol w="956862">
                  <a:extLst>
                    <a:ext uri="{9D8B030D-6E8A-4147-A177-3AD203B41FA5}">
                      <a16:colId xmlns:a16="http://schemas.microsoft.com/office/drawing/2014/main" xmlns="" val="4209899241"/>
                    </a:ext>
                  </a:extLst>
                </a:gridCol>
                <a:gridCol w="956862">
                  <a:extLst>
                    <a:ext uri="{9D8B030D-6E8A-4147-A177-3AD203B41FA5}">
                      <a16:colId xmlns:a16="http://schemas.microsoft.com/office/drawing/2014/main" xmlns="" val="1142175575"/>
                    </a:ext>
                  </a:extLst>
                </a:gridCol>
                <a:gridCol w="956862">
                  <a:extLst>
                    <a:ext uri="{9D8B030D-6E8A-4147-A177-3AD203B41FA5}">
                      <a16:colId xmlns:a16="http://schemas.microsoft.com/office/drawing/2014/main" xmlns="" val="415796332"/>
                    </a:ext>
                  </a:extLst>
                </a:gridCol>
              </a:tblGrid>
              <a:tr h="31885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effectLst/>
                        </a:rPr>
                        <a:t>Сумма</a:t>
                      </a:r>
                      <a:endParaRPr lang="ru-RU" sz="13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57" marR="118411" marT="1315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effectLst/>
                        </a:rPr>
                        <a:t>Валюта</a:t>
                      </a:r>
                      <a:endParaRPr lang="ru-RU" sz="13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57" marR="13157" marT="1315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effectLst/>
                        </a:rPr>
                        <a:t>1-30</a:t>
                      </a:r>
                      <a:endParaRPr lang="ru-RU" sz="13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57" marR="13157" marT="1315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effectLst/>
                        </a:rPr>
                        <a:t>31-90</a:t>
                      </a:r>
                      <a:endParaRPr lang="ru-RU" sz="13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57" marR="13157" marT="1315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effectLst/>
                        </a:rPr>
                        <a:t>91-180</a:t>
                      </a:r>
                      <a:endParaRPr lang="ru-RU" sz="13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57" marR="13157" marT="1315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effectLst/>
                        </a:rPr>
                        <a:t>181-270</a:t>
                      </a:r>
                      <a:endParaRPr lang="ru-RU" sz="13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57" marR="13157" marT="1315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effectLst/>
                        </a:rPr>
                        <a:t>271-365</a:t>
                      </a:r>
                      <a:endParaRPr lang="ru-RU" sz="13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57" marR="13157" marT="1315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effectLst/>
                        </a:rPr>
                        <a:t>366-455</a:t>
                      </a:r>
                      <a:endParaRPr lang="ru-RU" sz="13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57" marR="13157" marT="1315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72675764"/>
                  </a:ext>
                </a:extLst>
              </a:tr>
              <a:tr h="3188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 dirty="0">
                          <a:effectLst/>
                        </a:rPr>
                        <a:t>от 10 </a:t>
                      </a:r>
                      <a:r>
                        <a:rPr lang="ru-RU" sz="1300" u="none" strike="noStrike" dirty="0" err="1">
                          <a:effectLst/>
                        </a:rPr>
                        <a:t>тыс</a:t>
                      </a:r>
                      <a:r>
                        <a:rPr lang="ru-RU" sz="1300" u="none" strike="noStrike" dirty="0">
                          <a:effectLst/>
                        </a:rPr>
                        <a:t> до 10 млн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57" marR="118411" marT="1315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</a:rPr>
                        <a:t>RUB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57" marR="13157" marT="1315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4.20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57" marR="13157" marT="1315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>
                          <a:effectLst/>
                        </a:rPr>
                        <a:t>4.40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57" marR="13157" marT="1315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>
                          <a:effectLst/>
                        </a:rPr>
                        <a:t>4.80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57" marR="13157" marT="1315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>
                          <a:effectLst/>
                        </a:rPr>
                        <a:t>5.00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57" marR="13157" marT="1315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>
                          <a:effectLst/>
                        </a:rPr>
                        <a:t>5.30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57" marR="13157" marT="1315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>
                          <a:effectLst/>
                        </a:rPr>
                        <a:t>5.50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57" marR="13157" marT="1315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38964660"/>
                  </a:ext>
                </a:extLst>
              </a:tr>
              <a:tr h="3188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 dirty="0">
                          <a:effectLst/>
                        </a:rPr>
                        <a:t>свыше 10 млн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57" marR="118411" marT="1315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</a:rPr>
                        <a:t>RUB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57" marR="13157" marT="1315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4.30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57" marR="13157" marT="1315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4.50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57" marR="13157" marT="1315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4.90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57" marR="13157" marT="1315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5.10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57" marR="13157" marT="1315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5.40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57" marR="13157" marT="1315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5.60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57" marR="13157" marT="1315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54733294"/>
                  </a:ext>
                </a:extLst>
              </a:tr>
              <a:tr h="3188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 dirty="0">
                          <a:effectLst/>
                        </a:rPr>
                        <a:t>от 1 </a:t>
                      </a:r>
                      <a:r>
                        <a:rPr lang="ru-RU" sz="1300" u="none" strike="noStrike" dirty="0" err="1">
                          <a:effectLst/>
                        </a:rPr>
                        <a:t>тыс</a:t>
                      </a:r>
                      <a:r>
                        <a:rPr lang="ru-RU" sz="1300" u="none" strike="noStrike" dirty="0">
                          <a:effectLst/>
                        </a:rPr>
                        <a:t> до 100 </a:t>
                      </a:r>
                      <a:r>
                        <a:rPr lang="ru-RU" sz="1300" u="none" strike="noStrike" dirty="0" err="1">
                          <a:effectLst/>
                        </a:rPr>
                        <a:t>тыс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57" marR="118411" marT="1315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</a:rPr>
                        <a:t>USD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57" marR="13157" marT="1315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0.50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57" marR="13157" marT="1315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0.60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57" marR="13157" marT="1315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0.75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57" marR="13157" marT="1315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0.90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57" marR="13157" marT="1315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1.05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57" marR="13157" marT="1315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1.20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57" marR="13157" marT="1315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58341496"/>
                  </a:ext>
                </a:extLst>
              </a:tr>
              <a:tr h="3188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 dirty="0">
                          <a:effectLst/>
                        </a:rPr>
                        <a:t>свыше 100 </a:t>
                      </a:r>
                      <a:r>
                        <a:rPr lang="ru-RU" sz="1300" u="none" strike="noStrike" dirty="0" err="1">
                          <a:effectLst/>
                        </a:rPr>
                        <a:t>тыс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57" marR="118411" marT="1315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USD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57" marR="13157" marT="1315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0.60 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57" marR="13157" marT="1315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>
                          <a:effectLst/>
                        </a:rPr>
                        <a:t>0.70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57" marR="13157" marT="1315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0.85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57" marR="13157" marT="1315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1.00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57" marR="13157" marT="1315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1.15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57" marR="13157" marT="1315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1.30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57" marR="13157" marT="1315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19024157"/>
                  </a:ext>
                </a:extLst>
              </a:tr>
            </a:tbl>
          </a:graphicData>
        </a:graphic>
      </p:graphicFrame>
      <p:sp>
        <p:nvSpPr>
          <p:cNvPr id="9" name="Текст 1"/>
          <p:cNvSpPr txBox="1">
            <a:spLocks/>
          </p:cNvSpPr>
          <p:nvPr/>
        </p:nvSpPr>
        <p:spPr>
          <a:xfrm>
            <a:off x="7534672" y="6299012"/>
            <a:ext cx="2134144" cy="269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756026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Montserrat" panose="00000500000000000000" pitchFamily="2" charset="-52"/>
                <a:ea typeface="+mn-ea"/>
                <a:cs typeface="+mn-cs"/>
              </a:defRPr>
            </a:lvl1pPr>
            <a:lvl2pPr marL="378013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65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56026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488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34039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12052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90065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68078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646091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24104" indent="0" algn="l" defTabSz="756026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800" dirty="0"/>
              <a:t>Ставки действительны на 24.11.2020</a:t>
            </a:r>
          </a:p>
        </p:txBody>
      </p:sp>
    </p:spTree>
    <p:extLst>
      <p:ext uri="{BB962C8B-B14F-4D97-AF65-F5344CB8AC3E}">
        <p14:creationId xmlns:p14="http://schemas.microsoft.com/office/powerpoint/2010/main" xmlns="" val="41967259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1">
  <a:themeElements>
    <a:clrScheme name="Солидарност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BE3B30"/>
      </a:accent1>
      <a:accent2>
        <a:srgbClr val="434343"/>
      </a:accent2>
      <a:accent3>
        <a:srgbClr val="818A93"/>
      </a:accent3>
      <a:accent4>
        <a:srgbClr val="242E37"/>
      </a:accent4>
      <a:accent5>
        <a:srgbClr val="D9D9D9"/>
      </a:accent5>
      <a:accent6>
        <a:srgbClr val="860000"/>
      </a:accent6>
      <a:hlink>
        <a:srgbClr val="0563C1"/>
      </a:hlink>
      <a:folHlink>
        <a:srgbClr val="954F72"/>
      </a:folHlink>
    </a:clrScheme>
    <a:fontScheme name="Другая 1">
      <a:majorFont>
        <a:latin typeface="Montserrat"/>
        <a:ea typeface=""/>
        <a:cs typeface=""/>
      </a:majorFont>
      <a:minorFont>
        <a:latin typeface="Montserrat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Тема1" id="{F707EBB8-E767-4731-8DDE-307D8EFD9587}" vid="{A942E776-0F9A-4560-890B-937D8CC51C53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4480</TotalTime>
  <Words>2108</Words>
  <Application>Microsoft Office PowerPoint</Application>
  <PresentationFormat>Произвольный</PresentationFormat>
  <Paragraphs>568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Тема1</vt:lpstr>
      <vt:lpstr>Слайд 1</vt:lpstr>
      <vt:lpstr>Слайд 2</vt:lpstr>
      <vt:lpstr>Слайд 3</vt:lpstr>
      <vt:lpstr>Слайд 4</vt:lpstr>
      <vt:lpstr>Слайд 5</vt:lpstr>
      <vt:lpstr>Овернайт  </vt:lpstr>
      <vt:lpstr>Классический депозит  </vt:lpstr>
      <vt:lpstr>Универсальный депозит </vt:lpstr>
      <vt:lpstr>НЕСНИЖАЕМЫЙ ОСТАТОК </vt:lpstr>
      <vt:lpstr>Банк Солидарность предлагает своим клиентам широкий спектр кредитных продуктов: от готовых решений до индивидуальных условий, разработанных под потребности каждого финансируемого проекта</vt:lpstr>
      <vt:lpstr>1. Кредит</vt:lpstr>
      <vt:lpstr>Слайд 12</vt:lpstr>
      <vt:lpstr>Кредитование текущей деятельности</vt:lpstr>
      <vt:lpstr> Инвестиционное кредитование / проектное финансирование</vt:lpstr>
      <vt:lpstr> Тендерный кредит</vt:lpstr>
      <vt:lpstr> Кредит на покрытие аккредитива</vt:lpstr>
      <vt:lpstr>Кредитование экспортно-импортных операций</vt:lpstr>
      <vt:lpstr>Слайд 18</vt:lpstr>
      <vt:lpstr>  Тендерная гарантия</vt:lpstr>
      <vt:lpstr> Гарантия возврата аванса</vt:lpstr>
      <vt:lpstr> Гарантии исполнения контракта</vt:lpstr>
      <vt:lpstr> Сервисная гарантия</vt:lpstr>
      <vt:lpstr> Платежная гарантия</vt:lpstr>
      <vt:lpstr>Овердрафт</vt:lpstr>
      <vt:lpstr>Факторниг</vt:lpstr>
      <vt:lpstr>Слайд 26</vt:lpstr>
    </vt:vector>
  </TitlesOfParts>
  <Company>RC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УУ</dc:title>
  <dc:creator>User</dc:creator>
  <cp:lastModifiedBy>Zezina</cp:lastModifiedBy>
  <cp:revision>898</cp:revision>
  <cp:lastPrinted>2020-11-23T16:31:07Z</cp:lastPrinted>
  <dcterms:created xsi:type="dcterms:W3CDTF">2012-01-10T11:18:46Z</dcterms:created>
  <dcterms:modified xsi:type="dcterms:W3CDTF">2020-12-18T06:29:47Z</dcterms:modified>
</cp:coreProperties>
</file>