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290" y="-22527"/>
            <a:ext cx="8502198" cy="1077218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000" b="1" dirty="0" smtClean="0"/>
              <a:t>Алгоритм действия работодателя при организации общественных </a:t>
            </a:r>
            <a:r>
              <a:rPr lang="ru-RU" sz="1000" b="1" dirty="0"/>
              <a:t>работ для граждан, зарегистрированных в органах службы занятости в целях поиска подходящей работы, включая безработных </a:t>
            </a:r>
            <a:r>
              <a:rPr lang="ru-RU" sz="1000" b="1" dirty="0" smtClean="0"/>
              <a:t>граждан, и временного </a:t>
            </a:r>
            <a:r>
              <a:rPr lang="ru-RU" sz="1000" b="1" dirty="0"/>
              <a:t>трудоустройства работников организаций, находящихся под риском увольнения, включая введение режима неполного рабочего времени, простой, временную приостановку работ, предоставление отпусков без сохранения заработной платы, проведение мероприятий </a:t>
            </a:r>
            <a:r>
              <a:rPr lang="ru-RU" sz="1000" b="1" dirty="0" smtClean="0"/>
              <a:t>по </a:t>
            </a:r>
            <a:r>
              <a:rPr lang="ru-RU" sz="1000" b="1" dirty="0"/>
              <a:t>высвобождению </a:t>
            </a:r>
            <a:r>
              <a:rPr lang="ru-RU" sz="1000" b="1" dirty="0" smtClean="0"/>
              <a:t>работников </a:t>
            </a:r>
            <a:r>
              <a:rPr lang="ru-RU" sz="1000" b="1" dirty="0"/>
              <a:t>и материально-техническое </a:t>
            </a:r>
            <a:r>
              <a:rPr lang="ru-RU" sz="1000" b="1" dirty="0" smtClean="0"/>
              <a:t>оснащение в период временного трудоустройства  (далее – Дополнительные мероприятия)</a:t>
            </a:r>
            <a:endParaRPr lang="ru-RU" sz="1000" b="1" dirty="0"/>
          </a:p>
          <a:p>
            <a:pPr algn="ctr"/>
            <a:endParaRPr lang="ru-RU" sz="1400" dirty="0" smtClean="0">
              <a:solidFill>
                <a:prstClr val="white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1" t="34444" r="66827" b="56838"/>
          <a:stretch/>
        </p:blipFill>
        <p:spPr bwMode="auto">
          <a:xfrm>
            <a:off x="157895" y="771908"/>
            <a:ext cx="608791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Блок-схема: процесс 5"/>
          <p:cNvSpPr/>
          <p:nvPr/>
        </p:nvSpPr>
        <p:spPr>
          <a:xfrm>
            <a:off x="899309" y="1196752"/>
            <a:ext cx="7921092" cy="2583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Порядок предоставления субсидий  в целях  финансового обеспечения затрат работодателей в рамках дополнительных мероприятий </a:t>
            </a:r>
            <a:endParaRPr lang="ru-RU" sz="900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860312" y="1534945"/>
            <a:ext cx="7960161" cy="246221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43555" y="1534946"/>
            <a:ext cx="79601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Подача работодателем в ЦЗН в срок пакета документов №1 (заявки) для участия в дополнительных мероприятиях</a:t>
            </a:r>
            <a:endParaRPr lang="ru-RU" sz="900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866746" y="1944418"/>
            <a:ext cx="2059660" cy="646331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66686" y="1944418"/>
            <a:ext cx="2283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Работодатель отзывает заявку, но имеет право повторно представить заявку в течение срока подачи, указанного в объявлении о проведении отбора</a:t>
            </a:r>
            <a:endParaRPr lang="ru-RU" sz="900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401983" y="1934729"/>
            <a:ext cx="2351209" cy="369332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428632" y="1934729"/>
            <a:ext cx="224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Работодатель вносит изменения в заявку в течении срока проведения отбора</a:t>
            </a:r>
            <a:endParaRPr lang="ru-RU" sz="9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953366" y="1781167"/>
            <a:ext cx="0" cy="16325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597616" y="1781167"/>
            <a:ext cx="1" cy="14614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процесс 14"/>
          <p:cNvSpPr/>
          <p:nvPr/>
        </p:nvSpPr>
        <p:spPr>
          <a:xfrm>
            <a:off x="6381691" y="2436212"/>
            <a:ext cx="2371501" cy="7034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398088" y="2495798"/>
            <a:ext cx="236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Работодатель указывает какие документы и (или) сведения подлежат изменению и прикладывает измененные документы и (или) сведения</a:t>
            </a: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3088056" y="2354159"/>
            <a:ext cx="3194156" cy="518493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088056" y="2364821"/>
            <a:ext cx="30963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Работодатель ожидает результатов рассмотрения подачи заявки не позднее 10 рабочих дней со дня окончания срока подачи заявок</a:t>
            </a:r>
            <a:endParaRPr lang="ru-RU" sz="9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7587075" y="2321957"/>
            <a:ext cx="2" cy="11425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652896" y="1781167"/>
            <a:ext cx="0" cy="572992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6152641" y="2127965"/>
            <a:ext cx="229050" cy="193992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926406" y="2872652"/>
            <a:ext cx="259462" cy="333439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778869" y="2887399"/>
            <a:ext cx="488297" cy="562242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процесс 23"/>
          <p:cNvSpPr/>
          <p:nvPr/>
        </p:nvSpPr>
        <p:spPr>
          <a:xfrm>
            <a:off x="752291" y="3206091"/>
            <a:ext cx="2707734" cy="863722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52291" y="3284983"/>
            <a:ext cx="27077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Заявка отклоняется при несоответствии необходимым критериям и требованиям, несоблюдении сроков подачи документов, непредставление (представлении не в полном объеме) документов</a:t>
            </a:r>
            <a:endParaRPr lang="ru-RU" sz="900" dirty="0"/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282212" y="3287027"/>
            <a:ext cx="2482222" cy="50783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282212" y="3287026"/>
            <a:ext cx="26208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Заявки победителей отбора получают порядковые номера, начиная с наиболее ранней поданной заявки</a:t>
            </a:r>
            <a:endParaRPr lang="ru-RU" sz="9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7552372" y="3794857"/>
            <a:ext cx="172" cy="13675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Блок-схема: процесс 28"/>
          <p:cNvSpPr/>
          <p:nvPr/>
        </p:nvSpPr>
        <p:spPr>
          <a:xfrm>
            <a:off x="6224199" y="3931613"/>
            <a:ext cx="2596273" cy="369332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306688" y="3931613"/>
            <a:ext cx="2521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Ознакомление работодателя с проектом соглашения о предоставления субсидии</a:t>
            </a:r>
            <a:endParaRPr lang="ru-RU" sz="9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5868144" y="4149591"/>
            <a:ext cx="316256" cy="28548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8030" y="4435076"/>
            <a:ext cx="2620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Письменный отказ работодателя от соглашения</a:t>
            </a:r>
            <a:endParaRPr lang="ru-RU" sz="900" dirty="0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839162" y="4437112"/>
            <a:ext cx="2436693" cy="423599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376675" y="4465347"/>
            <a:ext cx="262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Подписание проекта соглашения в течение 5 рабочих дней со дня его получения</a:t>
            </a:r>
            <a:endParaRPr lang="ru-RU" sz="900" dirty="0"/>
          </a:p>
        </p:txBody>
      </p:sp>
      <p:sp>
        <p:nvSpPr>
          <p:cNvPr id="35" name="Блок-схема: процесс 34"/>
          <p:cNvSpPr/>
          <p:nvPr/>
        </p:nvSpPr>
        <p:spPr>
          <a:xfrm>
            <a:off x="3358921" y="4435077"/>
            <a:ext cx="2652816" cy="399602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210575" y="4514950"/>
            <a:ext cx="25648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Внесение изменений в соглашение и подписание (</a:t>
            </a:r>
            <a:r>
              <a:rPr lang="ru-RU" sz="900" dirty="0" err="1" smtClean="0"/>
              <a:t>неподписание</a:t>
            </a:r>
            <a:r>
              <a:rPr lang="ru-RU" sz="900" dirty="0" smtClean="0"/>
              <a:t>) дополнительного соглашения в течение 5 рабочих дней</a:t>
            </a:r>
            <a:endParaRPr lang="ru-RU" sz="900" dirty="0"/>
          </a:p>
        </p:txBody>
      </p:sp>
      <p:sp>
        <p:nvSpPr>
          <p:cNvPr id="37" name="Блок-схема: процесс 36"/>
          <p:cNvSpPr/>
          <p:nvPr/>
        </p:nvSpPr>
        <p:spPr>
          <a:xfrm>
            <a:off x="6210575" y="4465348"/>
            <a:ext cx="2553859" cy="557434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8" name="Прямая со стрелкой 37"/>
          <p:cNvCxnSpPr>
            <a:stCxn id="36" idx="1"/>
          </p:cNvCxnSpPr>
          <p:nvPr/>
        </p:nvCxnSpPr>
        <p:spPr>
          <a:xfrm flipH="1">
            <a:off x="5868144" y="4768866"/>
            <a:ext cx="342431" cy="27823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687120" y="4902855"/>
            <a:ext cx="0" cy="14425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Блок-схема: процесс 39"/>
          <p:cNvSpPr/>
          <p:nvPr/>
        </p:nvSpPr>
        <p:spPr>
          <a:xfrm>
            <a:off x="3382616" y="5047105"/>
            <a:ext cx="2652817" cy="334392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347208" y="5012165"/>
            <a:ext cx="2692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Предоставление пакета документов  № 2 для получения субсидии</a:t>
            </a:r>
            <a:endParaRPr lang="ru-RU" sz="900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4714386" y="5381497"/>
            <a:ext cx="0" cy="129383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Блок-схема: процесс 42"/>
          <p:cNvSpPr/>
          <p:nvPr/>
        </p:nvSpPr>
        <p:spPr>
          <a:xfrm>
            <a:off x="839163" y="5532368"/>
            <a:ext cx="7988936" cy="24899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 rot="10800000" flipV="1">
            <a:off x="1219969" y="6066010"/>
            <a:ext cx="725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Предоставление пакета документов № 3 для подтверждения целевого кассового расхода средств субсидии </a:t>
            </a:r>
          </a:p>
          <a:p>
            <a:pPr algn="ctr"/>
            <a:r>
              <a:rPr lang="ru-RU" sz="900" dirty="0"/>
              <a:t>н</a:t>
            </a:r>
            <a:r>
              <a:rPr lang="ru-RU" sz="900" dirty="0" smtClean="0"/>
              <a:t>е позднее 15 рабочих дней после окончания работ</a:t>
            </a:r>
            <a:endParaRPr lang="ru-RU" sz="900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4727279" y="5781357"/>
            <a:ext cx="6761" cy="269263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Блок-схема: процесс 45"/>
          <p:cNvSpPr/>
          <p:nvPr/>
        </p:nvSpPr>
        <p:spPr>
          <a:xfrm>
            <a:off x="824119" y="6050621"/>
            <a:ext cx="7996353" cy="400111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939205" y="5550526"/>
            <a:ext cx="78703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Получение субсидии или отказ </a:t>
            </a:r>
            <a:r>
              <a:rPr lang="ru-RU" sz="900" dirty="0"/>
              <a:t>(в зависимости от соблюдения или несоблюдения </a:t>
            </a:r>
            <a:r>
              <a:rPr lang="ru-RU" sz="900" dirty="0" smtClean="0"/>
              <a:t>условий) в ее предоставлении не позднее 5 рабочих дней</a:t>
            </a:r>
            <a:endParaRPr lang="ru-RU" sz="900" dirty="0"/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888494" y="890957"/>
            <a:ext cx="7921092" cy="24067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white"/>
                </a:solidFill>
                <a:latin typeface="Elektra Text Pro" panose="02000503030000020004" pitchFamily="50" charset="-52"/>
              </a:rPr>
              <a:t>Министерство труда, занятости и миграционной политики Самарской области</a:t>
            </a:r>
          </a:p>
        </p:txBody>
      </p:sp>
      <p:cxnSp>
        <p:nvCxnSpPr>
          <p:cNvPr id="50" name="Прямая со стрелкой 49"/>
          <p:cNvCxnSpPr/>
          <p:nvPr/>
        </p:nvCxnSpPr>
        <p:spPr>
          <a:xfrm flipH="1">
            <a:off x="3009850" y="3946625"/>
            <a:ext cx="3214349" cy="405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35" idx="3"/>
          </p:cNvCxnSpPr>
          <p:nvPr/>
        </p:nvCxnSpPr>
        <p:spPr>
          <a:xfrm>
            <a:off x="6011737" y="4634878"/>
            <a:ext cx="1726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10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0312" y="908720"/>
            <a:ext cx="7950954" cy="5832648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 требования к работодателям, претендующим на получение субсидии: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юридическими лицами (за исключением государственных (муниципальных) учреждений) и (или) индивидуальными предпринимателями – производителями товаров, работ и услуг;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иностранными юридическими лицами, а также российскими юридическими лицами, в уставном (складочном) капитале которых доля участия иностранных юридических лиц, местом регистрации которых является государство или территория, включенные в утверждаемый Министерством финансов Российской Федерации перечень государств и территорий, предоставляющих льготный налоговый режим налогообложения и (или) не предусматривающих раскрытия и предоставления информации при проведении финансовых операций (офшорные зоны) в отношении таких юридических лиц, в совокупности превышает 50 процентов;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организовали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(планируют организовать) после вступления в силу постановления Правительства Российской Федерации от 18.03.2022 № 409 «О реализации в 2022 году отдельных мероприятий, направленных на снижение напряженности на рынке труда» общественные работы для граждан, зарегистрированных в органах службы занятости в целях поиска подходящей работы, включая безработных граждан, и (или) временное трудоустройство для временных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работников; </a:t>
            </a:r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получали в текущем финансовом году средства из областного бюджета в соответствии с иными нормативными правовыми актами Самарской области на финансовое обеспечение затрат на частичную оплату труда при организации общественных работ для граждан, зарегистрированных в органах службы занятости в целях поиска подходящей работы, включая безработных граждан, а также финансового обеспечения затрат работодателей на частичную оплату труда и материально-техническое оснащение при организации временного трудоустройства временных работников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дату подачи заявки о работодателе имеются сведения на Единой цифровой платформе в сфере занятости и трудовых отношений «Работа в России» о наличии у него работников, находящихся под риском увольнения, в периоде, за который планируется финансовое обеспечение затрат (для работодателей, организовавших временное трудоустройство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работники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находиться под риском увольнения на дату временного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трудоустройства.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организовать временное трудоустройство для работников, в отношении которых они выступают работодателями по основному месту работы, а также работников иных работодателей по основному месту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принимаемые на общественные работы, должны обратиться в центры занятости за содействием в поиске подходящей работы и быть зарегистрированы в установленном порядке в целях поиска подходящей работы, включая безработных граждан.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на общественные работы осуществляется центрами занятости в соответствии с Законом Российской Федерации «О занятости населения в Российской Федерации».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1" t="34444" r="66827" b="56838"/>
          <a:stretch/>
        </p:blipFill>
        <p:spPr bwMode="auto">
          <a:xfrm>
            <a:off x="251521" y="163041"/>
            <a:ext cx="608791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Блок-схема: процесс 4"/>
          <p:cNvSpPr/>
          <p:nvPr/>
        </p:nvSpPr>
        <p:spPr>
          <a:xfrm>
            <a:off x="860312" y="189019"/>
            <a:ext cx="7950955" cy="56217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  <a:latin typeface="Elektra Text Pro" panose="02000503030000020004" pitchFamily="50" charset="-52"/>
              </a:rPr>
              <a:t>Министерство труда, занятости и миграционной политики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77884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27255" y="904997"/>
            <a:ext cx="7744136" cy="384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 № 1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400" dirty="0" smtClean="0">
                <a:solidFill>
                  <a:prstClr val="black"/>
                </a:solidFill>
              </a:rPr>
              <a:t>•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субсидии на организацию общественных работ и (или) временного трудоустройства и материально-техническое оснащение с приложением расчета запрашиваемого объема субсидии и указанием ИНН работодателя, информации о местонахождении и адресе регистрации работодателя, содержащейся в Едином государственном реестре юридических лиц и (или) в Едином государственном реестре индивидуальных предпринимателей, периода общественных работ и (или) временного трудоустройства, численности трудоустроенных граждан и (или) временных работников на дату начала общественных работ и (или) временного трудоустройства, в том числе с указанием работодателя по основному месту работы (в случае трудоустройства временного работника иного работодателя по основному месту работы), подписанное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работодателем.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>
                <a:solidFill>
                  <a:prstClr val="black"/>
                </a:solidFill>
              </a:rPr>
              <a:t>•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подается в произвольной форме с указанием согласия работодателя на публикацию (размещение) в информационно-телекоммуникационной сети Интернет информации о работодателе как участнике отбора, о подаваемой работодателем заявке, иной информации о работодателе, связанной с отбором, а также согласие на обработку персональных данных (для физических лиц).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</a:rPr>
              <a:t>•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 о применяемых тарифах страховых взносов в государственные внебюджетные фонды Российской Федерации, подписанное работодателем.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</a:rPr>
              <a:t>•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Единого государственного реестра юридических лиц (если учредитель является юридическим лицом – дополнительно выписку из Единого государственного реестра юридических лиц по каждому учредителю) или из Единого государственного реестра индивидуальных предпринимателей, выданная в срок не позднее 10 дней до даты представления заявки (подается на усмотрение работодателя).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1" t="34444" r="66827" b="56838"/>
          <a:stretch/>
        </p:blipFill>
        <p:spPr bwMode="auto">
          <a:xfrm>
            <a:off x="251521" y="163041"/>
            <a:ext cx="608791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Блок-схема: процесс 12"/>
          <p:cNvSpPr/>
          <p:nvPr/>
        </p:nvSpPr>
        <p:spPr>
          <a:xfrm>
            <a:off x="830709" y="159942"/>
            <a:ext cx="7950955" cy="56217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white"/>
                </a:solidFill>
                <a:latin typeface="Elektra Text Pro" panose="02000503030000020004" pitchFamily="50" charset="-52"/>
              </a:rPr>
              <a:t>Министерство труда, занятости и миграционной политики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41941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312" y="836712"/>
            <a:ext cx="7744136" cy="4276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 № 2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список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трудоустроенных граждан и (или) временных работников, подписанный работодателем, с указанием фамилии, имени и отчества (при наличии), данных СНИЛС, даты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рождения;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письменные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согласия работников на обработку их персональных данных;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копии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приказов (распоряжений), выписок из приказов и (или) уведомлений, подтверждающих наличие риска увольнения временных работников, на дату начала работы, предусмотренную срочными трудовыми договорами, заверенные работодателями по основному месту работы (для работодателей, организующих временное трудоустройство);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копии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срочных трудовых договоров с трудоустроенными гражданами и (или) временными работниками, заверенные работодателем;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копии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расчетных ведомостей (выписок из расчетных ведомостей) о начисленной заработной плате трудоустроенных граждан и (или) временных работников, заверенные работодателем;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копии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заключенных договоров (дополнительных соглашений к договорам) на материально-техническое оснащение и счетов, заверенные работодателем (для работодателей – получателей субсидии в целях финансового обеспечения затрат на материально-техническое оснащение).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указанные в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пунктах с 1 по 4,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представляются работодателем в случае изменения данных в отношении трудоустроенных граждан и (или) временных работников.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указанные в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пунктах 5 и 6,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представляются работодателем по мере возникновения фактических затрат.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1" t="34444" r="66827" b="56838"/>
          <a:stretch/>
        </p:blipFill>
        <p:spPr bwMode="auto">
          <a:xfrm>
            <a:off x="251521" y="163041"/>
            <a:ext cx="608791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Блок-схема: процесс 5"/>
          <p:cNvSpPr/>
          <p:nvPr/>
        </p:nvSpPr>
        <p:spPr>
          <a:xfrm>
            <a:off x="860312" y="186574"/>
            <a:ext cx="7950955" cy="56217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  <a:latin typeface="Elektra Text Pro" panose="02000503030000020004" pitchFamily="50" charset="-52"/>
              </a:rPr>
              <a:t>Министерство труда, занятости и миграционной политики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80265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255" y="904997"/>
            <a:ext cx="7744136" cy="291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 № 3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подтверждения понесенных затрат и целевого расходования субсидий работодатель предоставляет в центр занятости: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платежных поручений, подтверждающих понесенные работодателем затраты по оплате труда и по отчислениям в государственные внебюджетные фонды, заверенные работодателем, с приложением банковского реестра (выписок из банковского реестра) и (или) платежных поручений на индивидуальное зачисление);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 (актов приема-передачи, товарных накладных, платежных поручений, квитанций и других документов, подтверждающих оплату материально-технического оснащения), заверенные работодателем.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7320" y="116632"/>
            <a:ext cx="5924006" cy="92333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>
                <a:solidFill>
                  <a:prstClr val="white"/>
                </a:solidFill>
                <a:latin typeface="Elektra Text Pro" panose="02000503030000020004" pitchFamily="50" charset="-52"/>
              </a:rPr>
              <a:t>Министерство труда, занятости и миграционной политики Самарской области</a:t>
            </a:r>
          </a:p>
          <a:p>
            <a:pPr algn="ctr"/>
            <a:r>
              <a:rPr lang="ru-RU" dirty="0" smtClean="0">
                <a:solidFill>
                  <a:prstClr val="white"/>
                </a:solidFill>
                <a:latin typeface="Elektra Text Pro" panose="02000503030000020004" pitchFamily="50" charset="-52"/>
              </a:rPr>
              <a:t>.</a:t>
            </a:r>
            <a:endParaRPr lang="ru-RU" dirty="0">
              <a:solidFill>
                <a:prstClr val="white"/>
              </a:solidFill>
              <a:latin typeface="Elektra Text Pro" panose="02000503030000020004" pitchFamily="50" charset="-5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1" t="34444" r="66827" b="56838"/>
          <a:stretch/>
        </p:blipFill>
        <p:spPr bwMode="auto">
          <a:xfrm>
            <a:off x="251521" y="163041"/>
            <a:ext cx="608791" cy="64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Блок-схема: процесс 6"/>
          <p:cNvSpPr/>
          <p:nvPr/>
        </p:nvSpPr>
        <p:spPr>
          <a:xfrm>
            <a:off x="858631" y="221474"/>
            <a:ext cx="7950955" cy="56217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  <a:latin typeface="Elektra Text Pro" panose="02000503030000020004" pitchFamily="50" charset="-52"/>
              </a:rPr>
              <a:t>Министерство труда, занятости и миграционной политики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35920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1294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Дробышев Данила Михайлович</dc:creator>
  <cp:lastModifiedBy>Капишникова Елена Викторовна</cp:lastModifiedBy>
  <cp:revision>49</cp:revision>
  <cp:lastPrinted>2022-04-08T12:50:02Z</cp:lastPrinted>
  <dcterms:created xsi:type="dcterms:W3CDTF">2022-04-04T06:53:19Z</dcterms:created>
  <dcterms:modified xsi:type="dcterms:W3CDTF">2022-04-11T08:34:55Z</dcterms:modified>
</cp:coreProperties>
</file>